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32" r:id="rId6"/>
    <p:sldId id="273" r:id="rId7"/>
    <p:sldId id="274" r:id="rId8"/>
    <p:sldId id="275" r:id="rId9"/>
    <p:sldId id="276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277" r:id="rId21"/>
    <p:sldId id="278" r:id="rId22"/>
    <p:sldId id="279" r:id="rId23"/>
    <p:sldId id="280" r:id="rId24"/>
    <p:sldId id="281" r:id="rId25"/>
    <p:sldId id="302" r:id="rId26"/>
    <p:sldId id="303" r:id="rId27"/>
    <p:sldId id="282" r:id="rId28"/>
    <p:sldId id="284" r:id="rId29"/>
    <p:sldId id="310" r:id="rId30"/>
    <p:sldId id="311" r:id="rId31"/>
    <p:sldId id="312" r:id="rId32"/>
    <p:sldId id="313" r:id="rId33"/>
    <p:sldId id="314" r:id="rId34"/>
    <p:sldId id="315" r:id="rId35"/>
    <p:sldId id="316" r:id="rId36"/>
    <p:sldId id="455" r:id="rId37"/>
    <p:sldId id="456" r:id="rId38"/>
    <p:sldId id="467" r:id="rId39"/>
    <p:sldId id="457" r:id="rId40"/>
    <p:sldId id="458" r:id="rId41"/>
    <p:sldId id="459" r:id="rId42"/>
    <p:sldId id="460" r:id="rId43"/>
    <p:sldId id="461" r:id="rId44"/>
    <p:sldId id="462" r:id="rId45"/>
    <p:sldId id="463" r:id="rId46"/>
    <p:sldId id="464" r:id="rId47"/>
    <p:sldId id="465" r:id="rId48"/>
    <p:sldId id="478" r:id="rId49"/>
    <p:sldId id="466" r:id="rId50"/>
    <p:sldId id="468" r:id="rId51"/>
    <p:sldId id="469" r:id="rId52"/>
    <p:sldId id="470" r:id="rId53"/>
    <p:sldId id="471" r:id="rId54"/>
    <p:sldId id="472" r:id="rId55"/>
    <p:sldId id="473" r:id="rId56"/>
    <p:sldId id="474" r:id="rId57"/>
    <p:sldId id="475" r:id="rId58"/>
    <p:sldId id="476" r:id="rId59"/>
    <p:sldId id="477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93" r:id="rId69"/>
    <p:sldId id="487" r:id="rId70"/>
    <p:sldId id="488" r:id="rId71"/>
    <p:sldId id="489" r:id="rId72"/>
    <p:sldId id="490" r:id="rId73"/>
    <p:sldId id="283" r:id="rId74"/>
    <p:sldId id="286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494" r:id="rId83"/>
    <p:sldId id="340" r:id="rId84"/>
    <p:sldId id="341" r:id="rId85"/>
    <p:sldId id="342" r:id="rId86"/>
    <p:sldId id="343" r:id="rId87"/>
    <p:sldId id="344" r:id="rId88"/>
    <p:sldId id="345" r:id="rId89"/>
    <p:sldId id="500" r:id="rId90"/>
    <p:sldId id="346" r:id="rId91"/>
    <p:sldId id="347" r:id="rId92"/>
    <p:sldId id="499" r:id="rId93"/>
    <p:sldId id="348" r:id="rId94"/>
    <p:sldId id="349" r:id="rId95"/>
    <p:sldId id="495" r:id="rId96"/>
    <p:sldId id="496" r:id="rId97"/>
    <p:sldId id="497" r:id="rId98"/>
    <p:sldId id="498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271" r:id="rId114"/>
    <p:sldId id="287" r:id="rId115"/>
    <p:sldId id="288" r:id="rId116"/>
    <p:sldId id="289" r:id="rId117"/>
    <p:sldId id="291" r:id="rId118"/>
  </p:sldIdLst>
  <p:sldSz cx="12192000" cy="6858000"/>
  <p:notesSz cx="6858000" cy="9144000"/>
  <p:custDataLst>
    <p:tags r:id="rId1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>
          <p15:clr>
            <a:srgbClr val="A4A3A4"/>
          </p15:clr>
        </p15:guide>
        <p15:guide id="2" pos="7256">
          <p15:clr>
            <a:srgbClr val="A4A3A4"/>
          </p15:clr>
        </p15:guide>
        <p15:guide id="3" orient="horz" pos="300">
          <p15:clr>
            <a:srgbClr val="A4A3A4"/>
          </p15:clr>
        </p15:guide>
        <p15:guide id="4" orient="horz" pos="3928">
          <p15:clr>
            <a:srgbClr val="A4A3A4"/>
          </p15:clr>
        </p15:guide>
        <p15:guide id="5" orient="horz" pos="386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210" y="102"/>
      </p:cViewPr>
      <p:guideLst>
        <p:guide pos="416"/>
        <p:guide pos="7256"/>
        <p:guide orient="horz" pos="300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gs" Target="tags/tag1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文字, 天空, 地图&#10;&#10;描述已自动生成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21" r="4000"/>
          <a:stretch>
            <a:fillRect/>
          </a:stretch>
        </p:blipFill>
        <p:spPr>
          <a:xfrm flipH="1">
            <a:off x="2834660" y="0"/>
            <a:ext cx="9357340" cy="68579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泪滴形 6"/>
          <p:cNvSpPr/>
          <p:nvPr userDrawn="1"/>
        </p:nvSpPr>
        <p:spPr>
          <a:xfrm>
            <a:off x="280811" y="320206"/>
            <a:ext cx="511503" cy="524485"/>
          </a:xfrm>
          <a:prstGeom prst="teardrop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8" name="灯片编号占位符 5"/>
          <p:cNvSpPr txBox="1"/>
          <p:nvPr userDrawn="1"/>
        </p:nvSpPr>
        <p:spPr>
          <a:xfrm>
            <a:off x="11399520" y="6333490"/>
            <a:ext cx="594360" cy="365125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15F7A31D-843F-48B6-8729-41403A88BF9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914400" y="809952"/>
            <a:ext cx="1085088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960650-C82D-45EE-9D10-550131E7C01C}" type="datetimeFigureOut">
              <a:rPr lang="zh-CN" altLang="en-US" smtClean="0"/>
              <a:t>2022/1/20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D41B133-2F7B-43C8-B871-2FBF08B156A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" Target="slide4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man7.org/linux/man-pages/man7/namespaces.7.html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18" Type="http://schemas.openxmlformats.org/officeDocument/2006/relationships/image" Target="../media/image4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image" Target="../media/image45.png"/><Relationship Id="rId2" Type="http://schemas.openxmlformats.org/officeDocument/2006/relationships/image" Target="../media/image2.png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19" Type="http://schemas.openxmlformats.org/officeDocument/2006/relationships/image" Target="../media/image47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slideLayout" Target="../slideLayouts/slideLayout3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1.xml"/><Relationship Id="rId13" Type="http://schemas.openxmlformats.org/officeDocument/2006/relationships/tags" Target="../tags/tag26.xml"/><Relationship Id="rId18" Type="http://schemas.openxmlformats.org/officeDocument/2006/relationships/tags" Target="../tags/tag31.xml"/><Relationship Id="rId3" Type="http://schemas.openxmlformats.org/officeDocument/2006/relationships/tags" Target="../tags/tag16.xml"/><Relationship Id="rId21" Type="http://schemas.openxmlformats.org/officeDocument/2006/relationships/image" Target="../media/image2.png"/><Relationship Id="rId7" Type="http://schemas.openxmlformats.org/officeDocument/2006/relationships/tags" Target="../tags/tag20.xml"/><Relationship Id="rId12" Type="http://schemas.openxmlformats.org/officeDocument/2006/relationships/tags" Target="../tags/tag25.xml"/><Relationship Id="rId17" Type="http://schemas.openxmlformats.org/officeDocument/2006/relationships/tags" Target="../tags/tag30.xml"/><Relationship Id="rId2" Type="http://schemas.openxmlformats.org/officeDocument/2006/relationships/tags" Target="../tags/tag15.xml"/><Relationship Id="rId16" Type="http://schemas.openxmlformats.org/officeDocument/2006/relationships/tags" Target="../tags/tag29.xml"/><Relationship Id="rId20" Type="http://schemas.openxmlformats.org/officeDocument/2006/relationships/slideLayout" Target="../slideLayouts/slideLayout3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tags" Target="../tags/tag24.xml"/><Relationship Id="rId5" Type="http://schemas.openxmlformats.org/officeDocument/2006/relationships/tags" Target="../tags/tag18.xml"/><Relationship Id="rId15" Type="http://schemas.openxmlformats.org/officeDocument/2006/relationships/tags" Target="../tags/tag28.xml"/><Relationship Id="rId10" Type="http://schemas.openxmlformats.org/officeDocument/2006/relationships/tags" Target="../tags/tag23.xml"/><Relationship Id="rId19" Type="http://schemas.openxmlformats.org/officeDocument/2006/relationships/tags" Target="../tags/tag32.xml"/><Relationship Id="rId4" Type="http://schemas.openxmlformats.org/officeDocument/2006/relationships/tags" Target="../tags/tag17.xml"/><Relationship Id="rId9" Type="http://schemas.openxmlformats.org/officeDocument/2006/relationships/tags" Target="../tags/tag22.xml"/><Relationship Id="rId14" Type="http://schemas.openxmlformats.org/officeDocument/2006/relationships/tags" Target="../tags/tag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Relationship Id="rId9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docs/&#23433;&#35013;&#37096;&#32626;docker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hyperlink" Target="https://github.com/lzcy5151/kubecamp/blob/main/assets/%E5%AE%9E%E9%AA%8C001/%E5%AE%9E%E9%AA%8C%20docker-001.m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1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slide" Target="slide117.xml"/><Relationship Id="rId5" Type="http://schemas.openxmlformats.org/officeDocument/2006/relationships/slide" Target="slide116.xml"/><Relationship Id="rId4" Type="http://schemas.openxmlformats.org/officeDocument/2006/relationships/slide" Target="slide1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zcy5151/kubecamp/blob/main/assets/%E5%AE%9E%E9%AA%8C002/%E5%AE%9E%E9%AA%8C%20docker-002.m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svg"/><Relationship Id="rId11" Type="http://schemas.openxmlformats.org/officeDocument/2006/relationships/image" Target="../media/image78.png"/><Relationship Id="rId5" Type="http://schemas.openxmlformats.org/officeDocument/2006/relationships/image" Target="../media/image39.png"/><Relationship Id="rId10" Type="http://schemas.openxmlformats.org/officeDocument/2006/relationships/image" Target="../media/image77.svg"/><Relationship Id="rId4" Type="http://schemas.openxmlformats.org/officeDocument/2006/relationships/image" Target="../media/image73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zcy5151/kubecamp/blob/main/assets/%E5%AE%9E%E9%AA%8C003/%E5%AE%9E%E9%AA%8C%20docker-003.md" TargetMode="External"/><Relationship Id="rId7" Type="http://schemas.openxmlformats.org/officeDocument/2006/relationships/image" Target="../media/image85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hyperlink" Target="../assets/&#23454;&#39564;003/&#23454;&#39564;%20docker-003" TargetMode="External"/><Relationship Id="rId4" Type="http://schemas.openxmlformats.org/officeDocument/2006/relationships/image" Target="../media/image87.svg"/><Relationship Id="rId9" Type="http://schemas.openxmlformats.org/officeDocument/2006/relationships/hyperlink" Target="https://github.com/lzcy5151/kubecamp/blob/main/assets/%E5%AE%9E%E9%AA%8C004/%E5%AE%9E%E9%AA%8C%20docker-004.md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zcy5151/kubecamp/blob/main/assets/%E5%AE%9E%E9%AA%8C005/%E5%AE%9E%E9%AA%8C%20docker-005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sv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zcy5151/kubecamp/blob/main/assets/%E5%AE%9E%E9%AA%8C006/%E5%AE%9E%E9%AA%8C%20dockers-006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lzcy5151/kubecamp/blob/main/assets/%E5%AE%9E%E9%AA%8C009/%E5%AE%9E%E9%AA%8C%20docker-009.md" TargetMode="External"/><Relationship Id="rId5" Type="http://schemas.openxmlformats.org/officeDocument/2006/relationships/hyperlink" Target="https://github.com/lzcy5151/kubecamp/blob/main/assets/%E5%AE%9E%E9%AA%8C008/%E5%AE%9E%E9%AA%8C%20docker-008.md" TargetMode="External"/><Relationship Id="rId4" Type="http://schemas.openxmlformats.org/officeDocument/2006/relationships/hyperlink" Target="https://github.com/lzcy5151/kubecamp/blob/main/assets/%E5%AE%9E%E9%AA%8C007/%E5%AE%9E%E9%AA%8C%20dockr-007.md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zcy5151/kubecamp/blob/main/assets/%E5%AE%9E%E9%AA%8C010/%E5%AE%9E%E9%AA%8C%20docker-010.m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64493" y="1898210"/>
            <a:ext cx="6642735" cy="11709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5400" b="1" dirty="0">
                <a:solidFill>
                  <a:prstClr val="black"/>
                </a:solidFill>
                <a:cs typeface="+mn-ea"/>
                <a:sym typeface="+mn-lt"/>
              </a:rPr>
              <a:t>Docker</a:t>
            </a:r>
            <a:r>
              <a:rPr lang="zh-CN" altLang="en-US" sz="5400" b="1" dirty="0">
                <a:solidFill>
                  <a:prstClr val="black"/>
                </a:solidFill>
                <a:ea typeface="宋体" panose="02010600030101010101" pitchFamily="2" charset="-122"/>
                <a:cs typeface="+mn-ea"/>
                <a:sym typeface="+mn-lt"/>
              </a:rPr>
              <a:t>，从容器开始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369268" y="3357880"/>
            <a:ext cx="3594254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容器时代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弹性时代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效能时代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云时代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1407160" y="1755335"/>
            <a:ext cx="659892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0" name="等腰三角形 9"/>
          <p:cNvSpPr/>
          <p:nvPr/>
        </p:nvSpPr>
        <p:spPr>
          <a:xfrm rot="5400000">
            <a:off x="1390084" y="5041735"/>
            <a:ext cx="247602" cy="213450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407160" y="3932395"/>
            <a:ext cx="393467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0CECD86F-22F3-4A2C-970E-7B72B520A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311" y="5595084"/>
            <a:ext cx="1925856" cy="49033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486B575-EEDB-4ECE-B4A4-5FFF6C5E5CC8}"/>
              </a:ext>
            </a:extLst>
          </p:cNvPr>
          <p:cNvSpPr txBox="1"/>
          <p:nvPr/>
        </p:nvSpPr>
        <p:spPr>
          <a:xfrm>
            <a:off x="1828800" y="4963794"/>
            <a:ext cx="16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nkGothic Md BT" panose="020B0807020203060204" pitchFamily="34" charset="0"/>
              </a:rPr>
              <a:t>BY</a:t>
            </a:r>
            <a:r>
              <a:rPr lang="zh-CN" altLang="en-US" dirty="0">
                <a:latin typeface="BankGothic Md BT" panose="020B0807020203060204" pitchFamily="34" charset="0"/>
              </a:rPr>
              <a:t>：</a:t>
            </a:r>
            <a:r>
              <a:rPr lang="en-US" altLang="zh-CN" dirty="0">
                <a:latin typeface="BankGothic Md BT" panose="020B0807020203060204" pitchFamily="34" charset="0"/>
              </a:rPr>
              <a:t>LIUZHI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51FF30-2BAB-4783-9672-FAD6CE1188DB}"/>
              </a:ext>
            </a:extLst>
          </p:cNvPr>
          <p:cNvSpPr txBox="1"/>
          <p:nvPr/>
        </p:nvSpPr>
        <p:spPr>
          <a:xfrm>
            <a:off x="1828800" y="6226024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Copyright @2022 SmartChat Studio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DE632A-D4A8-4FAD-870B-8B333C538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76" y="2823327"/>
            <a:ext cx="3790950" cy="28194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2480BEF-92D9-4B67-BBEF-6634D33730E3}"/>
              </a:ext>
            </a:extLst>
          </p:cNvPr>
          <p:cNvSpPr txBox="1"/>
          <p:nvPr/>
        </p:nvSpPr>
        <p:spPr>
          <a:xfrm>
            <a:off x="799011" y="1614922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全虚拟化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DC2D919-243C-4CF4-8B15-E1488B05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696" y="2923657"/>
            <a:ext cx="4638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6905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10555D-3579-4D2A-96D2-4C589B4EFE35}"/>
              </a:ext>
            </a:extLst>
          </p:cNvPr>
          <p:cNvSpPr txBox="1"/>
          <p:nvPr/>
        </p:nvSpPr>
        <p:spPr>
          <a:xfrm>
            <a:off x="799011" y="821979"/>
            <a:ext cx="5296989" cy="1675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b="1" dirty="0"/>
              <a:t>最佳实践</a:t>
            </a:r>
            <a:endParaRPr lang="en-US" altLang="zh-CN" b="1" dirty="0"/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dirty="0"/>
              <a:t>不要安装非必要的</a:t>
            </a:r>
            <a:r>
              <a:rPr lang="en-US" altLang="zh-CN" dirty="0"/>
              <a:t>package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dirty="0"/>
              <a:t>隔离应用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dirty="0"/>
              <a:t>最小化</a:t>
            </a:r>
            <a:r>
              <a:rPr lang="en-US" altLang="zh-CN" dirty="0"/>
              <a:t>layers</a:t>
            </a:r>
          </a:p>
          <a:p>
            <a:pPr marL="342900" indent="-342900">
              <a:buFont typeface="+mj-lt"/>
              <a:buAutoNum type="arabicPeriod" startAt="4"/>
            </a:pPr>
            <a:r>
              <a:rPr lang="zh-CN" altLang="en-US" dirty="0"/>
              <a:t>排序多行变量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BCCA6D-9790-4BAB-B7CB-70247AB59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2634668"/>
            <a:ext cx="5391150" cy="1781175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99B89AD-2545-4CF6-A699-6CC60D749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011" y="4553202"/>
            <a:ext cx="8991600" cy="1998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ea typeface="华文仿宋" panose="02010600040101010101" pitchFamily="2" charset="-122"/>
              </a:rPr>
              <a:t>8. 利用构建缓存</a:t>
            </a:r>
          </a:p>
          <a:p>
            <a:pPr>
              <a:lnSpc>
                <a:spcPct val="150000"/>
              </a:lnSpc>
            </a:pPr>
            <a:r>
              <a:rPr lang="zh-CN" altLang="zh-CN" sz="1400" dirty="0">
                <a:ea typeface="华文仿宋" panose="02010600040101010101" pitchFamily="2" charset="-122"/>
              </a:rPr>
              <a:t>构建过程中docker会先查找构建缓存， 通过--no-cache=true可以在构建过程中禁止使用缓存</a:t>
            </a:r>
          </a:p>
          <a:p>
            <a:pPr>
              <a:lnSpc>
                <a:spcPct val="150000"/>
              </a:lnSpc>
            </a:pPr>
            <a:r>
              <a:rPr lang="zh-CN" altLang="zh-CN" sz="1400" dirty="0">
                <a:ea typeface="华文仿宋" panose="02010600040101010101" pitchFamily="2" charset="-122"/>
              </a:rPr>
              <a:t>原则：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ea typeface="华文仿宋" panose="02010600040101010101" pitchFamily="2" charset="-122"/>
              </a:rPr>
              <a:t>构建过程中搜索缓存是否存在相同layer，存在直接调用缓存，不存在构建新layer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ea typeface="华文仿宋" panose="02010600040101010101" pitchFamily="2" charset="-122"/>
              </a:rPr>
              <a:t>任意文件变更缓存都将失效，不考虑部分元数据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1400" dirty="0">
                <a:ea typeface="华文仿宋" panose="02010600040101010101" pitchFamily="2" charset="-122"/>
              </a:rPr>
              <a:t>除文件相关命令外，只检查指令字符串匹配</a:t>
            </a:r>
            <a:endParaRPr lang="zh-CN" altLang="zh-CN" sz="1400" b="1" dirty="0"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093200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9FE6912-EB84-4C80-9FE8-DC28A4E38536}"/>
              </a:ext>
            </a:extLst>
          </p:cNvPr>
          <p:cNvSpPr txBox="1"/>
          <p:nvPr/>
        </p:nvSpPr>
        <p:spPr>
          <a:xfrm>
            <a:off x="1440696" y="1728358"/>
            <a:ext cx="5296989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b="1" dirty="0"/>
              <a:t>版本控制：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en-US" altLang="zh-CN" b="1" dirty="0"/>
              <a:t>	app:v1.2.2</a:t>
            </a:r>
          </a:p>
          <a:p>
            <a:r>
              <a:rPr lang="en-US" altLang="zh-CN" b="1" dirty="0"/>
              <a:t>	app:v1.2</a:t>
            </a:r>
          </a:p>
          <a:p>
            <a:r>
              <a:rPr lang="en-US" altLang="zh-CN" b="1" dirty="0"/>
              <a:t>	app:v1</a:t>
            </a:r>
          </a:p>
          <a:p>
            <a:r>
              <a:rPr lang="en-US" altLang="zh-CN" b="1" dirty="0"/>
              <a:t>	app:latest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087EC2-4663-444A-9564-78EDD3A1B194}"/>
              </a:ext>
            </a:extLst>
          </p:cNvPr>
          <p:cNvSpPr txBox="1"/>
          <p:nvPr/>
        </p:nvSpPr>
        <p:spPr>
          <a:xfrm>
            <a:off x="4949707" y="34290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4400" b="1" dirty="0"/>
              <a:t>app:v1.2.2</a:t>
            </a:r>
            <a:endParaRPr lang="zh-CN" altLang="en-US" sz="4400" dirty="0"/>
          </a:p>
        </p:txBody>
      </p:sp>
      <p:sp>
        <p:nvSpPr>
          <p:cNvPr id="3" name="对话气泡: 圆角矩形 2">
            <a:extLst>
              <a:ext uri="{FF2B5EF4-FFF2-40B4-BE49-F238E27FC236}">
                <a16:creationId xmlns:a16="http://schemas.microsoft.com/office/drawing/2014/main" id="{5E50A9B2-FBD3-48A4-966E-F7E3EFFD3FF6}"/>
              </a:ext>
            </a:extLst>
          </p:cNvPr>
          <p:cNvSpPr/>
          <p:nvPr/>
        </p:nvSpPr>
        <p:spPr>
          <a:xfrm>
            <a:off x="6294665" y="2579914"/>
            <a:ext cx="1476017" cy="493365"/>
          </a:xfrm>
          <a:prstGeom prst="wedgeRoundRectCallout">
            <a:avLst>
              <a:gd name="adj1" fmla="val -21939"/>
              <a:gd name="adj2" fmla="val 14185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主版本号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BF011CF9-CB60-4136-8C0E-1449BA072323}"/>
              </a:ext>
            </a:extLst>
          </p:cNvPr>
          <p:cNvSpPr/>
          <p:nvPr/>
        </p:nvSpPr>
        <p:spPr>
          <a:xfrm>
            <a:off x="6618515" y="4527238"/>
            <a:ext cx="1476017" cy="493365"/>
          </a:xfrm>
          <a:prstGeom prst="wedgeRoundRectCallout">
            <a:avLst>
              <a:gd name="adj1" fmla="val -14748"/>
              <a:gd name="adj2" fmla="val -12622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副版本号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1BB0C203-25AA-4475-91D6-DD899E7F5121}"/>
              </a:ext>
            </a:extLst>
          </p:cNvPr>
          <p:cNvSpPr/>
          <p:nvPr/>
        </p:nvSpPr>
        <p:spPr>
          <a:xfrm>
            <a:off x="8313965" y="3226372"/>
            <a:ext cx="1476017" cy="493365"/>
          </a:xfrm>
          <a:prstGeom prst="wedgeRoundRectCallout">
            <a:avLst>
              <a:gd name="adj1" fmla="val -75592"/>
              <a:gd name="adj2" fmla="val 80630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构建版本号</a:t>
            </a:r>
          </a:p>
        </p:txBody>
      </p:sp>
    </p:spTree>
    <p:extLst>
      <p:ext uri="{BB962C8B-B14F-4D97-AF65-F5344CB8AC3E}">
        <p14:creationId xmlns:p14="http://schemas.microsoft.com/office/powerpoint/2010/main" val="395122963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6DFA97E-2E27-4407-BD71-2CDC9A7E1C39}"/>
              </a:ext>
            </a:extLst>
          </p:cNvPr>
          <p:cNvGrpSpPr/>
          <p:nvPr/>
        </p:nvGrpSpPr>
        <p:grpSpPr>
          <a:xfrm>
            <a:off x="4746498" y="3092911"/>
            <a:ext cx="3762375" cy="672178"/>
            <a:chOff x="5715000" y="1581359"/>
            <a:chExt cx="3762375" cy="6721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CC59A69-19D1-4F05-B541-5F20CCBA15B1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4B3036CF-5F6C-4163-919C-A59B0FA9C853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E126990F-4B66-42AB-9B69-73A9FC19743E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C688E86-D312-4DD7-8BE1-F79D0D7F8B63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docker-compose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5042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7362CCA-CD8C-41AF-9215-E5A794ED9D0C}"/>
              </a:ext>
            </a:extLst>
          </p:cNvPr>
          <p:cNvSpPr txBox="1"/>
          <p:nvPr/>
        </p:nvSpPr>
        <p:spPr>
          <a:xfrm>
            <a:off x="799011" y="1799123"/>
            <a:ext cx="4323348" cy="199137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1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b="0" dirty="0"/>
              <a:t>文件格式：</a:t>
            </a:r>
            <a:r>
              <a:rPr lang="en-US" altLang="zh-CN" b="0" dirty="0"/>
              <a:t>yaml/yml</a:t>
            </a:r>
          </a:p>
          <a:p>
            <a:endParaRPr lang="en-US" altLang="zh-CN" b="0" dirty="0"/>
          </a:p>
          <a:p>
            <a:r>
              <a:rPr lang="zh-CN" altLang="en-US" b="0" dirty="0"/>
              <a:t>主要定义三个对象：</a:t>
            </a:r>
            <a:endParaRPr lang="en-US" altLang="zh-CN" b="0" dirty="0"/>
          </a:p>
          <a:p>
            <a:r>
              <a:rPr lang="en-US" altLang="zh-CN" b="0" dirty="0"/>
              <a:t>	services</a:t>
            </a:r>
          </a:p>
          <a:p>
            <a:r>
              <a:rPr lang="en-US" altLang="zh-CN" b="0" dirty="0"/>
              <a:t>	network</a:t>
            </a:r>
          </a:p>
          <a:p>
            <a:r>
              <a:rPr lang="en-US" altLang="zh-CN" b="0" dirty="0"/>
              <a:t>	volume</a:t>
            </a:r>
          </a:p>
        </p:txBody>
      </p:sp>
    </p:spTree>
    <p:extLst>
      <p:ext uri="{BB962C8B-B14F-4D97-AF65-F5344CB8AC3E}">
        <p14:creationId xmlns:p14="http://schemas.microsoft.com/office/powerpoint/2010/main" val="14763495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85D85B-E7E8-4E48-A080-B655DBAD8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327121"/>
            <a:ext cx="10668000" cy="441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66888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2B1E462-2011-4051-B3F2-0A5FDE51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067409"/>
            <a:ext cx="9869680" cy="1395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0FF2D3-2F66-439F-AD12-2B771BF12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389" y="2748855"/>
            <a:ext cx="2346745" cy="364657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FA70162-3BE1-4755-B499-5B5C59EC0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561" y="2748855"/>
            <a:ext cx="2230996" cy="382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5864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F811822-9890-42C4-8A0C-EDF0EF0A2B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341020"/>
            <a:ext cx="3629025" cy="4400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F73252-C88B-4870-88AE-43C80355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448" y="1341020"/>
            <a:ext cx="57340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2563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0EBD8D-6E99-4EE5-ADD0-F7C4E872A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233487"/>
            <a:ext cx="63817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5060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18226F-93D7-47F1-B4E8-AC8FA5A59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300162"/>
            <a:ext cx="5286375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1579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EEDF9D-DCFE-40E3-A8F7-76089632E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332246"/>
            <a:ext cx="4257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971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EB59DE-640E-49B8-B7F0-D2BA8EA379C1}"/>
              </a:ext>
            </a:extLst>
          </p:cNvPr>
          <p:cNvSpPr txBox="1"/>
          <p:nvPr/>
        </p:nvSpPr>
        <p:spPr>
          <a:xfrm>
            <a:off x="997947" y="1223036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半虚拟化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82C752-85C9-44BF-A302-4E5F6407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832" y="2440966"/>
            <a:ext cx="4257675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39399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E77A43A-E65E-434A-B8DB-16597614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309687"/>
            <a:ext cx="40290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282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AC62006-6DD8-456C-A093-AD2F24FE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1382224"/>
            <a:ext cx="10717830" cy="365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4587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BD615C-5030-4D02-A452-4DA5C6F46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8" y="1200273"/>
            <a:ext cx="2757403" cy="36473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DFD29F-199B-45D6-AE15-AA93E34576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2582" y="1200273"/>
            <a:ext cx="3182822" cy="48295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230C73-548D-4D28-BA3B-E9E95E41B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0825" y="1200273"/>
            <a:ext cx="5101240" cy="525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37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54968" y="1735015"/>
            <a:ext cx="6871240" cy="16695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8800" b="1" dirty="0">
                <a:solidFill>
                  <a:prstClr val="black"/>
                </a:solidFill>
                <a:cs typeface="+mn-ea"/>
                <a:sym typeface="+mn-lt"/>
              </a:rPr>
              <a:t>THANK YOU</a:t>
            </a:r>
            <a:endParaRPr lang="zh-CN" altLang="en-US" sz="8800" b="1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369268" y="1755335"/>
            <a:ext cx="6636812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11" name="直接连接符 10"/>
          <p:cNvCxnSpPr/>
          <p:nvPr/>
        </p:nvCxnSpPr>
        <p:spPr>
          <a:xfrm>
            <a:off x="1407160" y="3932395"/>
            <a:ext cx="3934670" cy="0"/>
          </a:xfrm>
          <a:prstGeom prst="line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0C5B5441-EC27-4CA4-B874-B672299FCF1D}"/>
              </a:ext>
            </a:extLst>
          </p:cNvPr>
          <p:cNvSpPr/>
          <p:nvPr/>
        </p:nvSpPr>
        <p:spPr>
          <a:xfrm rot="5400000">
            <a:off x="1390084" y="5041735"/>
            <a:ext cx="247602" cy="213450"/>
          </a:xfrm>
          <a:prstGeom prst="triangl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EB76098-FB4B-46B7-8BB2-DE15A9EF3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11" y="5595084"/>
            <a:ext cx="1925856" cy="49033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ED0DF02-989E-4FEE-8538-5C3D9C2FCEA8}"/>
              </a:ext>
            </a:extLst>
          </p:cNvPr>
          <p:cNvSpPr txBox="1"/>
          <p:nvPr/>
        </p:nvSpPr>
        <p:spPr>
          <a:xfrm>
            <a:off x="1828800" y="4963794"/>
            <a:ext cx="1635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BankGothic Md BT" panose="020B0807020203060204" pitchFamily="34" charset="0"/>
              </a:rPr>
              <a:t>BY</a:t>
            </a:r>
            <a:r>
              <a:rPr lang="zh-CN" altLang="en-US" dirty="0">
                <a:latin typeface="BankGothic Md BT" panose="020B0807020203060204" pitchFamily="34" charset="0"/>
              </a:rPr>
              <a:t>：</a:t>
            </a:r>
            <a:r>
              <a:rPr lang="en-US" altLang="zh-CN" dirty="0">
                <a:latin typeface="BankGothic Md BT" panose="020B0807020203060204" pitchFamily="34" charset="0"/>
              </a:rPr>
              <a:t>LIUZHI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1D3436-3018-4AB1-877D-510E06EDDE51}"/>
              </a:ext>
            </a:extLst>
          </p:cNvPr>
          <p:cNvSpPr txBox="1"/>
          <p:nvPr/>
        </p:nvSpPr>
        <p:spPr>
          <a:xfrm>
            <a:off x="1828800" y="6226024"/>
            <a:ext cx="26340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Copyright @2022 SmartChat Studio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D9B3D44-8276-4A7E-9976-435BD7B0A8B2}"/>
              </a:ext>
            </a:extLst>
          </p:cNvPr>
          <p:cNvSpPr txBox="1"/>
          <p:nvPr/>
        </p:nvSpPr>
        <p:spPr>
          <a:xfrm>
            <a:off x="1369268" y="3357880"/>
            <a:ext cx="3594254" cy="3808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容器时代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弹性时代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效能时代</a:t>
            </a:r>
            <a:r>
              <a:rPr lang="en-US" altLang="zh-CN" sz="1600" dirty="0">
                <a:solidFill>
                  <a:prstClr val="black"/>
                </a:solidFill>
                <a:cs typeface="+mn-ea"/>
                <a:sym typeface="+mn-lt"/>
              </a:rPr>
              <a:t>| </a:t>
            </a:r>
            <a:r>
              <a:rPr lang="zh-CN" altLang="en-US" sz="1600" dirty="0">
                <a:solidFill>
                  <a:prstClr val="black"/>
                </a:solidFill>
                <a:cs typeface="+mn-ea"/>
                <a:sym typeface="+mn-lt"/>
              </a:rPr>
              <a:t>云时代</a:t>
            </a:r>
          </a:p>
        </p:txBody>
      </p:sp>
    </p:spTree>
    <p:extLst>
      <p:ext uri="{BB962C8B-B14F-4D97-AF65-F5344CB8AC3E}">
        <p14:creationId xmlns:p14="http://schemas.microsoft.com/office/powerpoint/2010/main" val="102649917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31361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STATIC RESOURCES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33D1AF-554F-4DE3-8C0D-7F95043F708F}"/>
              </a:ext>
            </a:extLst>
          </p:cNvPr>
          <p:cNvSpPr txBox="1"/>
          <p:nvPr/>
        </p:nvSpPr>
        <p:spPr>
          <a:xfrm>
            <a:off x="1028701" y="1356736"/>
            <a:ext cx="6097384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cs typeface="+mn-ea"/>
              </a:rPr>
              <a:t>Monolithic Arch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D7D633-835B-47C3-B826-D1271714B7D4}"/>
              </a:ext>
            </a:extLst>
          </p:cNvPr>
          <p:cNvSpPr/>
          <p:nvPr/>
        </p:nvSpPr>
        <p:spPr>
          <a:xfrm>
            <a:off x="3142211" y="2075461"/>
            <a:ext cx="6097384" cy="402336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84644D8-8BD5-45F1-964A-771670574E6E}"/>
              </a:ext>
            </a:extLst>
          </p:cNvPr>
          <p:cNvSpPr/>
          <p:nvPr/>
        </p:nvSpPr>
        <p:spPr>
          <a:xfrm>
            <a:off x="4200005" y="2482785"/>
            <a:ext cx="3973484" cy="187867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BB7A2F0-CF65-4A0E-8A5C-7C9E3FB0C2C0}"/>
              </a:ext>
            </a:extLst>
          </p:cNvPr>
          <p:cNvSpPr txBox="1"/>
          <p:nvPr/>
        </p:nvSpPr>
        <p:spPr>
          <a:xfrm>
            <a:off x="4222866" y="2557598"/>
            <a:ext cx="714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WAR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E9E6FF1-93CD-41AE-AEC0-68B580A155A0}"/>
              </a:ext>
            </a:extLst>
          </p:cNvPr>
          <p:cNvSpPr/>
          <p:nvPr/>
        </p:nvSpPr>
        <p:spPr>
          <a:xfrm>
            <a:off x="4613564" y="3074157"/>
            <a:ext cx="3133898" cy="40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AE43F3-AFCB-4E8C-A7E1-B450E5F6A2E6}"/>
              </a:ext>
            </a:extLst>
          </p:cNvPr>
          <p:cNvSpPr/>
          <p:nvPr/>
        </p:nvSpPr>
        <p:spPr>
          <a:xfrm>
            <a:off x="4613564" y="3679754"/>
            <a:ext cx="853440" cy="40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9426942-FC6C-4AB7-B827-A68913F75EC7}"/>
              </a:ext>
            </a:extLst>
          </p:cNvPr>
          <p:cNvSpPr/>
          <p:nvPr/>
        </p:nvSpPr>
        <p:spPr>
          <a:xfrm>
            <a:off x="5753793" y="3679754"/>
            <a:ext cx="853440" cy="40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009AB3-16FE-432A-9E62-41118C8FAF0C}"/>
              </a:ext>
            </a:extLst>
          </p:cNvPr>
          <p:cNvSpPr/>
          <p:nvPr/>
        </p:nvSpPr>
        <p:spPr>
          <a:xfrm>
            <a:off x="6894022" y="3686249"/>
            <a:ext cx="853440" cy="407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S…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039857-C84A-4888-AD6E-39B73B646C5C}"/>
              </a:ext>
            </a:extLst>
          </p:cNvPr>
          <p:cNvSpPr/>
          <p:nvPr/>
        </p:nvSpPr>
        <p:spPr>
          <a:xfrm>
            <a:off x="4200005" y="4665103"/>
            <a:ext cx="3973484" cy="11033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流程图: 磁盘 16">
            <a:extLst>
              <a:ext uri="{FF2B5EF4-FFF2-40B4-BE49-F238E27FC236}">
                <a16:creationId xmlns:a16="http://schemas.microsoft.com/office/drawing/2014/main" id="{395538DE-0F47-4E6C-88B1-B67E7DEB801E}"/>
              </a:ext>
            </a:extLst>
          </p:cNvPr>
          <p:cNvSpPr/>
          <p:nvPr/>
        </p:nvSpPr>
        <p:spPr>
          <a:xfrm>
            <a:off x="5839407" y="4838049"/>
            <a:ext cx="702991" cy="757494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</a:t>
            </a:r>
            <a:endParaRPr lang="zh-CN" altLang="en-US" dirty="0"/>
          </a:p>
        </p:txBody>
      </p:sp>
      <p:sp>
        <p:nvSpPr>
          <p:cNvPr id="2" name="动作按钮: 后退或前一项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A1FAB3E4-521C-482A-8433-F1F5BEC37036}"/>
              </a:ext>
            </a:extLst>
          </p:cNvPr>
          <p:cNvSpPr/>
          <p:nvPr/>
        </p:nvSpPr>
        <p:spPr>
          <a:xfrm>
            <a:off x="10748211" y="6098821"/>
            <a:ext cx="328863" cy="301979"/>
          </a:xfrm>
          <a:prstGeom prst="actionButtonBackPreviou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420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31361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STATIC RESOURCES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33D1AF-554F-4DE3-8C0D-7F95043F708F}"/>
              </a:ext>
            </a:extLst>
          </p:cNvPr>
          <p:cNvSpPr txBox="1"/>
          <p:nvPr/>
        </p:nvSpPr>
        <p:spPr>
          <a:xfrm>
            <a:off x="1028701" y="1356736"/>
            <a:ext cx="6097384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cs typeface="+mn-ea"/>
              </a:rPr>
              <a:t>Vertical Arch</a:t>
            </a:r>
            <a:endParaRPr lang="zh-CN" altLang="en-US" sz="1800" b="1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D7D633-835B-47C3-B826-D1271714B7D4}"/>
              </a:ext>
            </a:extLst>
          </p:cNvPr>
          <p:cNvSpPr/>
          <p:nvPr/>
        </p:nvSpPr>
        <p:spPr>
          <a:xfrm>
            <a:off x="1101819" y="2066131"/>
            <a:ext cx="9988362" cy="402336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039857-C84A-4888-AD6E-39B73B646C5C}"/>
              </a:ext>
            </a:extLst>
          </p:cNvPr>
          <p:cNvSpPr/>
          <p:nvPr/>
        </p:nvSpPr>
        <p:spPr>
          <a:xfrm>
            <a:off x="1621380" y="4567098"/>
            <a:ext cx="8975831" cy="884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流程图: 磁盘 16">
            <a:extLst>
              <a:ext uri="{FF2B5EF4-FFF2-40B4-BE49-F238E27FC236}">
                <a16:creationId xmlns:a16="http://schemas.microsoft.com/office/drawing/2014/main" id="{395538DE-0F47-4E6C-88B1-B67E7DEB801E}"/>
              </a:ext>
            </a:extLst>
          </p:cNvPr>
          <p:cNvSpPr/>
          <p:nvPr/>
        </p:nvSpPr>
        <p:spPr>
          <a:xfrm>
            <a:off x="2066477" y="4682926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DB1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A97079A-3186-4632-9FBC-67EC612A2D25}"/>
              </a:ext>
            </a:extLst>
          </p:cNvPr>
          <p:cNvGrpSpPr/>
          <p:nvPr/>
        </p:nvGrpSpPr>
        <p:grpSpPr>
          <a:xfrm>
            <a:off x="1621381" y="2500748"/>
            <a:ext cx="4011244" cy="1856503"/>
            <a:chOff x="1360119" y="2500748"/>
            <a:chExt cx="4011244" cy="1856503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630E7CB-4B31-414E-9129-7C297F8104DC}"/>
                </a:ext>
              </a:extLst>
            </p:cNvPr>
            <p:cNvSpPr/>
            <p:nvPr/>
          </p:nvSpPr>
          <p:spPr>
            <a:xfrm>
              <a:off x="1360119" y="2500748"/>
              <a:ext cx="4011244" cy="185650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84644D8-8BD5-45F1-964A-771670574E6E}"/>
                </a:ext>
              </a:extLst>
            </p:cNvPr>
            <p:cNvSpPr/>
            <p:nvPr/>
          </p:nvSpPr>
          <p:spPr>
            <a:xfrm>
              <a:off x="1558213" y="2826424"/>
              <a:ext cx="1147666" cy="1054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BB7A2F0-CF65-4A0E-8A5C-7C9E3FB0C2C0}"/>
                </a:ext>
              </a:extLst>
            </p:cNvPr>
            <p:cNvSpPr txBox="1"/>
            <p:nvPr/>
          </p:nvSpPr>
          <p:spPr>
            <a:xfrm>
              <a:off x="1575161" y="2886384"/>
              <a:ext cx="92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WAR</a:t>
              </a:r>
              <a:endParaRPr lang="zh-CN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E9E6FF1-93CD-41AE-AEC0-68B580A155A0}"/>
                </a:ext>
              </a:extLst>
            </p:cNvPr>
            <p:cNvSpPr/>
            <p:nvPr/>
          </p:nvSpPr>
          <p:spPr>
            <a:xfrm>
              <a:off x="1718790" y="3241656"/>
              <a:ext cx="775738" cy="32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SYS1</a:t>
              </a:r>
              <a:endParaRPr lang="zh-CN" altLang="en-US" dirty="0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577753A-ECC0-47B3-A2A4-7E7BEC807F91}"/>
                </a:ext>
              </a:extLst>
            </p:cNvPr>
            <p:cNvSpPr/>
            <p:nvPr/>
          </p:nvSpPr>
          <p:spPr>
            <a:xfrm>
              <a:off x="2887591" y="2826423"/>
              <a:ext cx="1147666" cy="1054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42E55588-129F-4C49-BF20-E1B6B7A95C12}"/>
                </a:ext>
              </a:extLst>
            </p:cNvPr>
            <p:cNvSpPr txBox="1"/>
            <p:nvPr/>
          </p:nvSpPr>
          <p:spPr>
            <a:xfrm>
              <a:off x="2904539" y="2886383"/>
              <a:ext cx="92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WAR</a:t>
              </a:r>
              <a:endParaRPr lang="zh-CN" altLang="en-US" dirty="0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1776A7E-9D3B-4D84-90BE-198BFF23B533}"/>
                </a:ext>
              </a:extLst>
            </p:cNvPr>
            <p:cNvSpPr/>
            <p:nvPr/>
          </p:nvSpPr>
          <p:spPr>
            <a:xfrm>
              <a:off x="3048168" y="3241655"/>
              <a:ext cx="775738" cy="32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SYS2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64B9B0C-58B6-4ADD-A342-3D96B79561A0}"/>
                </a:ext>
              </a:extLst>
            </p:cNvPr>
            <p:cNvSpPr/>
            <p:nvPr/>
          </p:nvSpPr>
          <p:spPr>
            <a:xfrm>
              <a:off x="4187896" y="2826423"/>
              <a:ext cx="1147666" cy="1054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809AE0-E09A-4E70-99BE-05E5ED79EF92}"/>
                </a:ext>
              </a:extLst>
            </p:cNvPr>
            <p:cNvSpPr txBox="1"/>
            <p:nvPr/>
          </p:nvSpPr>
          <p:spPr>
            <a:xfrm>
              <a:off x="4204844" y="2886383"/>
              <a:ext cx="92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WAR</a:t>
              </a:r>
              <a:endParaRPr lang="zh-CN" altLang="en-US" dirty="0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6275051-EC48-4821-98BF-733E6D4F83CC}"/>
                </a:ext>
              </a:extLst>
            </p:cNvPr>
            <p:cNvSpPr/>
            <p:nvPr/>
          </p:nvSpPr>
          <p:spPr>
            <a:xfrm>
              <a:off x="4348473" y="3241655"/>
              <a:ext cx="775738" cy="32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SYS3</a:t>
              </a:r>
              <a:endParaRPr lang="zh-CN" altLang="en-US" dirty="0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4FE0144-E99F-47B0-9755-D86B55926DC6}"/>
                </a:ext>
              </a:extLst>
            </p:cNvPr>
            <p:cNvSpPr txBox="1"/>
            <p:nvPr/>
          </p:nvSpPr>
          <p:spPr>
            <a:xfrm>
              <a:off x="1360119" y="3987919"/>
              <a:ext cx="92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Tomcat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F64EDC4-338F-4B9C-A66D-84FE648DF2E3}"/>
              </a:ext>
            </a:extLst>
          </p:cNvPr>
          <p:cNvGrpSpPr/>
          <p:nvPr/>
        </p:nvGrpSpPr>
        <p:grpSpPr>
          <a:xfrm>
            <a:off x="6585968" y="2500748"/>
            <a:ext cx="4011244" cy="1856503"/>
            <a:chOff x="1360119" y="2500748"/>
            <a:chExt cx="4011244" cy="1856503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E303607-38E2-44C5-A4CF-087E9652C4F6}"/>
                </a:ext>
              </a:extLst>
            </p:cNvPr>
            <p:cNvSpPr/>
            <p:nvPr/>
          </p:nvSpPr>
          <p:spPr>
            <a:xfrm>
              <a:off x="1360119" y="2500748"/>
              <a:ext cx="4011244" cy="1856503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C772C69-68E8-4EDD-A2DA-34BD0400B81C}"/>
                </a:ext>
              </a:extLst>
            </p:cNvPr>
            <p:cNvSpPr/>
            <p:nvPr/>
          </p:nvSpPr>
          <p:spPr>
            <a:xfrm>
              <a:off x="1558213" y="2826424"/>
              <a:ext cx="1147666" cy="1054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0701B63-5371-4C22-A59D-23F802204199}"/>
                </a:ext>
              </a:extLst>
            </p:cNvPr>
            <p:cNvSpPr txBox="1"/>
            <p:nvPr/>
          </p:nvSpPr>
          <p:spPr>
            <a:xfrm>
              <a:off x="1575161" y="2886384"/>
              <a:ext cx="92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WAR</a:t>
              </a:r>
              <a:endParaRPr lang="zh-CN" altLang="en-US" dirty="0"/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DAE50B5-8A6B-4021-B3E1-504380D7E48F}"/>
                </a:ext>
              </a:extLst>
            </p:cNvPr>
            <p:cNvSpPr/>
            <p:nvPr/>
          </p:nvSpPr>
          <p:spPr>
            <a:xfrm>
              <a:off x="1718790" y="3241656"/>
              <a:ext cx="775738" cy="32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SYS4</a:t>
              </a:r>
              <a:endParaRPr lang="zh-CN" altLang="en-US" dirty="0"/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FF48C6E-AC7B-4DD7-8E5C-F526753DC186}"/>
                </a:ext>
              </a:extLst>
            </p:cNvPr>
            <p:cNvSpPr/>
            <p:nvPr/>
          </p:nvSpPr>
          <p:spPr>
            <a:xfrm>
              <a:off x="2887591" y="2826423"/>
              <a:ext cx="1147666" cy="1054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D670DC6-9B0A-4AF1-B790-DA88A394712A}"/>
                </a:ext>
              </a:extLst>
            </p:cNvPr>
            <p:cNvSpPr txBox="1"/>
            <p:nvPr/>
          </p:nvSpPr>
          <p:spPr>
            <a:xfrm>
              <a:off x="2904539" y="2886383"/>
              <a:ext cx="92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WAR</a:t>
              </a:r>
              <a:endParaRPr lang="zh-CN" altLang="en-US" dirty="0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BD880B7-9B45-44B6-B2EF-BDAA1B2D4062}"/>
                </a:ext>
              </a:extLst>
            </p:cNvPr>
            <p:cNvSpPr/>
            <p:nvPr/>
          </p:nvSpPr>
          <p:spPr>
            <a:xfrm>
              <a:off x="3048168" y="3241655"/>
              <a:ext cx="775738" cy="32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SYS5</a:t>
              </a:r>
              <a:endParaRPr lang="zh-CN" altLang="en-US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C8E53F47-C27F-448D-93F0-8527327EBBA2}"/>
                </a:ext>
              </a:extLst>
            </p:cNvPr>
            <p:cNvSpPr/>
            <p:nvPr/>
          </p:nvSpPr>
          <p:spPr>
            <a:xfrm>
              <a:off x="4187896" y="2826423"/>
              <a:ext cx="1147666" cy="10540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81B3610-DB66-4A0F-BAA3-854FCF985A77}"/>
                </a:ext>
              </a:extLst>
            </p:cNvPr>
            <p:cNvSpPr txBox="1"/>
            <p:nvPr/>
          </p:nvSpPr>
          <p:spPr>
            <a:xfrm>
              <a:off x="4204844" y="2886383"/>
              <a:ext cx="922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WAR</a:t>
              </a:r>
              <a:endParaRPr lang="zh-CN" altLang="en-US" dirty="0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CE38DA30-9415-488B-BD35-2235A747BA59}"/>
                </a:ext>
              </a:extLst>
            </p:cNvPr>
            <p:cNvSpPr/>
            <p:nvPr/>
          </p:nvSpPr>
          <p:spPr>
            <a:xfrm>
              <a:off x="4348473" y="3241655"/>
              <a:ext cx="775738" cy="32645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SYS1</a:t>
              </a:r>
              <a:endParaRPr lang="zh-CN" altLang="en-US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1AFB89C-F1EE-486A-9754-F24268BB6298}"/>
                </a:ext>
              </a:extLst>
            </p:cNvPr>
            <p:cNvSpPr txBox="1"/>
            <p:nvPr/>
          </p:nvSpPr>
          <p:spPr>
            <a:xfrm>
              <a:off x="1360119" y="3987919"/>
              <a:ext cx="928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Tomcat</a:t>
              </a:r>
            </a:p>
          </p:txBody>
        </p:sp>
      </p:grpSp>
      <p:sp>
        <p:nvSpPr>
          <p:cNvPr id="37" name="流程图: 磁盘 36">
            <a:extLst>
              <a:ext uri="{FF2B5EF4-FFF2-40B4-BE49-F238E27FC236}">
                <a16:creationId xmlns:a16="http://schemas.microsoft.com/office/drawing/2014/main" id="{62E8CA56-688C-41E2-BB2D-5976D7A90A6D}"/>
              </a:ext>
            </a:extLst>
          </p:cNvPr>
          <p:cNvSpPr/>
          <p:nvPr/>
        </p:nvSpPr>
        <p:spPr>
          <a:xfrm>
            <a:off x="3395855" y="4680963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DB2</a:t>
            </a:r>
            <a:endParaRPr lang="zh-CN" altLang="en-US" dirty="0"/>
          </a:p>
        </p:txBody>
      </p:sp>
      <p:sp>
        <p:nvSpPr>
          <p:cNvPr id="38" name="流程图: 磁盘 37">
            <a:extLst>
              <a:ext uri="{FF2B5EF4-FFF2-40B4-BE49-F238E27FC236}">
                <a16:creationId xmlns:a16="http://schemas.microsoft.com/office/drawing/2014/main" id="{7414D28E-D3E1-4230-9351-64CDB42CF9DD}"/>
              </a:ext>
            </a:extLst>
          </p:cNvPr>
          <p:cNvSpPr/>
          <p:nvPr/>
        </p:nvSpPr>
        <p:spPr>
          <a:xfrm>
            <a:off x="4670773" y="4712523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DB3</a:t>
            </a:r>
            <a:endParaRPr lang="zh-CN" altLang="en-US" dirty="0"/>
          </a:p>
        </p:txBody>
      </p:sp>
      <p:sp>
        <p:nvSpPr>
          <p:cNvPr id="39" name="流程图: 磁盘 38">
            <a:extLst>
              <a:ext uri="{FF2B5EF4-FFF2-40B4-BE49-F238E27FC236}">
                <a16:creationId xmlns:a16="http://schemas.microsoft.com/office/drawing/2014/main" id="{2C69EBCB-2392-4640-B9D5-26E5EA810033}"/>
              </a:ext>
            </a:extLst>
          </p:cNvPr>
          <p:cNvSpPr/>
          <p:nvPr/>
        </p:nvSpPr>
        <p:spPr>
          <a:xfrm>
            <a:off x="7005677" y="4682926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DB4</a:t>
            </a:r>
            <a:endParaRPr lang="zh-CN" altLang="en-US" dirty="0"/>
          </a:p>
        </p:txBody>
      </p:sp>
      <p:sp>
        <p:nvSpPr>
          <p:cNvPr id="40" name="流程图: 磁盘 39">
            <a:extLst>
              <a:ext uri="{FF2B5EF4-FFF2-40B4-BE49-F238E27FC236}">
                <a16:creationId xmlns:a16="http://schemas.microsoft.com/office/drawing/2014/main" id="{CB8EF89D-36F6-4E1F-AFE1-9C373E2F1BB3}"/>
              </a:ext>
            </a:extLst>
          </p:cNvPr>
          <p:cNvSpPr/>
          <p:nvPr/>
        </p:nvSpPr>
        <p:spPr>
          <a:xfrm>
            <a:off x="8335055" y="4712523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DB5</a:t>
            </a:r>
            <a:endParaRPr lang="zh-CN" altLang="en-US" dirty="0"/>
          </a:p>
        </p:txBody>
      </p:sp>
      <p:sp>
        <p:nvSpPr>
          <p:cNvPr id="41" name="流程图: 磁盘 40">
            <a:extLst>
              <a:ext uri="{FF2B5EF4-FFF2-40B4-BE49-F238E27FC236}">
                <a16:creationId xmlns:a16="http://schemas.microsoft.com/office/drawing/2014/main" id="{AAA96399-D654-4E0D-856C-85E85E1389F3}"/>
              </a:ext>
            </a:extLst>
          </p:cNvPr>
          <p:cNvSpPr/>
          <p:nvPr/>
        </p:nvSpPr>
        <p:spPr>
          <a:xfrm>
            <a:off x="9639778" y="4712523"/>
            <a:ext cx="710281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DB1ꞌ</a:t>
            </a:r>
            <a:endParaRPr lang="zh-CN" altLang="en-US" dirty="0"/>
          </a:p>
        </p:txBody>
      </p:sp>
      <p:sp>
        <p:nvSpPr>
          <p:cNvPr id="42" name="动作按钮: 后退或前一项 4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18D5691D-12CD-4367-ADC8-837DD4961BCA}"/>
              </a:ext>
            </a:extLst>
          </p:cNvPr>
          <p:cNvSpPr/>
          <p:nvPr/>
        </p:nvSpPr>
        <p:spPr>
          <a:xfrm>
            <a:off x="10754865" y="6265334"/>
            <a:ext cx="328863" cy="301979"/>
          </a:xfrm>
          <a:prstGeom prst="actionButtonBackPreviou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7635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31361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STATIC RESOURCES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C33D1AF-554F-4DE3-8C0D-7F95043F708F}"/>
              </a:ext>
            </a:extLst>
          </p:cNvPr>
          <p:cNvSpPr txBox="1"/>
          <p:nvPr/>
        </p:nvSpPr>
        <p:spPr>
          <a:xfrm>
            <a:off x="1028701" y="1356736"/>
            <a:ext cx="6097384" cy="414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00" b="1" dirty="0">
                <a:cs typeface="+mn-ea"/>
              </a:rPr>
              <a:t>SOA</a:t>
            </a:r>
            <a:endParaRPr lang="zh-CN" altLang="en-US" sz="1800" b="1" dirty="0"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DD7D633-835B-47C3-B826-D1271714B7D4}"/>
              </a:ext>
            </a:extLst>
          </p:cNvPr>
          <p:cNvSpPr/>
          <p:nvPr/>
        </p:nvSpPr>
        <p:spPr>
          <a:xfrm>
            <a:off x="1101819" y="2066131"/>
            <a:ext cx="9988362" cy="4023360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3039857-C84A-4888-AD6E-39B73B646C5C}"/>
              </a:ext>
            </a:extLst>
          </p:cNvPr>
          <p:cNvSpPr/>
          <p:nvPr/>
        </p:nvSpPr>
        <p:spPr>
          <a:xfrm>
            <a:off x="2109682" y="4815773"/>
            <a:ext cx="7528840" cy="8843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流程图: 磁盘 16">
            <a:extLst>
              <a:ext uri="{FF2B5EF4-FFF2-40B4-BE49-F238E27FC236}">
                <a16:creationId xmlns:a16="http://schemas.microsoft.com/office/drawing/2014/main" id="{395538DE-0F47-4E6C-88B1-B67E7DEB801E}"/>
              </a:ext>
            </a:extLst>
          </p:cNvPr>
          <p:cNvSpPr/>
          <p:nvPr/>
        </p:nvSpPr>
        <p:spPr>
          <a:xfrm>
            <a:off x="3063397" y="4997499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DB1</a:t>
            </a:r>
            <a:endParaRPr lang="zh-CN" altLang="en-US" dirty="0"/>
          </a:p>
        </p:txBody>
      </p:sp>
      <p:sp>
        <p:nvSpPr>
          <p:cNvPr id="37" name="流程图: 磁盘 36">
            <a:extLst>
              <a:ext uri="{FF2B5EF4-FFF2-40B4-BE49-F238E27FC236}">
                <a16:creationId xmlns:a16="http://schemas.microsoft.com/office/drawing/2014/main" id="{62E8CA56-688C-41E2-BB2D-5976D7A90A6D}"/>
              </a:ext>
            </a:extLst>
          </p:cNvPr>
          <p:cNvSpPr/>
          <p:nvPr/>
        </p:nvSpPr>
        <p:spPr>
          <a:xfrm>
            <a:off x="5547271" y="4997499"/>
            <a:ext cx="65366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DB2</a:t>
            </a:r>
            <a:endParaRPr lang="zh-CN" altLang="en-US" dirty="0"/>
          </a:p>
        </p:txBody>
      </p:sp>
      <p:sp>
        <p:nvSpPr>
          <p:cNvPr id="38" name="流程图: 磁盘 37">
            <a:extLst>
              <a:ext uri="{FF2B5EF4-FFF2-40B4-BE49-F238E27FC236}">
                <a16:creationId xmlns:a16="http://schemas.microsoft.com/office/drawing/2014/main" id="{7414D28E-D3E1-4230-9351-64CDB42CF9DD}"/>
              </a:ext>
            </a:extLst>
          </p:cNvPr>
          <p:cNvSpPr/>
          <p:nvPr/>
        </p:nvSpPr>
        <p:spPr>
          <a:xfrm>
            <a:off x="8031145" y="4997499"/>
            <a:ext cx="767622" cy="598200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DB…</a:t>
            </a:r>
            <a:endParaRPr lang="zh-CN" altLang="en-US" dirty="0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D5B940EE-FD8F-4716-A8C2-D3A5E6DFE718}"/>
              </a:ext>
            </a:extLst>
          </p:cNvPr>
          <p:cNvSpPr/>
          <p:nvPr/>
        </p:nvSpPr>
        <p:spPr>
          <a:xfrm>
            <a:off x="2109682" y="3562780"/>
            <a:ext cx="7528840" cy="10526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09112C8C-1E2D-4695-A103-3FC4CF9675D4}"/>
              </a:ext>
            </a:extLst>
          </p:cNvPr>
          <p:cNvSpPr/>
          <p:nvPr/>
        </p:nvSpPr>
        <p:spPr>
          <a:xfrm>
            <a:off x="2714056" y="3812462"/>
            <a:ext cx="1328057" cy="680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S1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D59E1186-2FA9-4530-BBD8-A34F44A103F5}"/>
              </a:ext>
            </a:extLst>
          </p:cNvPr>
          <p:cNvSpPr/>
          <p:nvPr/>
        </p:nvSpPr>
        <p:spPr>
          <a:xfrm>
            <a:off x="5210073" y="3812463"/>
            <a:ext cx="1328057" cy="680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S2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2BAEBD-0DDE-443D-8E12-884574838C5A}"/>
              </a:ext>
            </a:extLst>
          </p:cNvPr>
          <p:cNvSpPr/>
          <p:nvPr/>
        </p:nvSpPr>
        <p:spPr>
          <a:xfrm>
            <a:off x="7693947" y="3812462"/>
            <a:ext cx="1328057" cy="6809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S…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844FF872-C9FC-4E92-9A94-AAE329A2E0DB}"/>
              </a:ext>
            </a:extLst>
          </p:cNvPr>
          <p:cNvSpPr/>
          <p:nvPr/>
        </p:nvSpPr>
        <p:spPr>
          <a:xfrm>
            <a:off x="2109682" y="3173396"/>
            <a:ext cx="7528840" cy="2985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 Bus</a:t>
            </a:r>
            <a:endParaRPr lang="zh-CN" altLang="en-US" dirty="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C156CE5-70C9-4687-B419-A3A588966FDD}"/>
              </a:ext>
            </a:extLst>
          </p:cNvPr>
          <p:cNvSpPr/>
          <p:nvPr/>
        </p:nvSpPr>
        <p:spPr>
          <a:xfrm>
            <a:off x="2109681" y="2198200"/>
            <a:ext cx="2938180" cy="884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SYS1</a:t>
            </a:r>
            <a:endParaRPr lang="zh-CN" altLang="en-US" dirty="0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5B594494-90EB-4A40-A240-71E4B59B0FF3}"/>
              </a:ext>
            </a:extLst>
          </p:cNvPr>
          <p:cNvSpPr/>
          <p:nvPr/>
        </p:nvSpPr>
        <p:spPr>
          <a:xfrm>
            <a:off x="5210073" y="2198200"/>
            <a:ext cx="2938180" cy="8843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SYSN…</a:t>
            </a:r>
            <a:endParaRPr lang="zh-CN" altLang="en-US" dirty="0"/>
          </a:p>
        </p:txBody>
      </p:sp>
      <p:sp>
        <p:nvSpPr>
          <p:cNvPr id="19" name="动作按钮: 后退或前一项 18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7EFF4FB-A56B-4D6B-A6DF-54BD311B0152}"/>
              </a:ext>
            </a:extLst>
          </p:cNvPr>
          <p:cNvSpPr/>
          <p:nvPr/>
        </p:nvSpPr>
        <p:spPr>
          <a:xfrm>
            <a:off x="10754865" y="6265334"/>
            <a:ext cx="328863" cy="301979"/>
          </a:xfrm>
          <a:prstGeom prst="actionButtonBackPreviou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52073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31361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STATIC RESOURCES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8F5244E3-5C79-47E3-AA12-C23DABF47F2B}"/>
              </a:ext>
            </a:extLst>
          </p:cNvPr>
          <p:cNvSpPr txBox="1"/>
          <p:nvPr/>
        </p:nvSpPr>
        <p:spPr>
          <a:xfrm>
            <a:off x="1159665" y="1387801"/>
            <a:ext cx="1813317" cy="4149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>
                <a:cs typeface="+mn-ea"/>
                <a:sym typeface="+mn-lt"/>
              </a:rPr>
              <a:t>Micro Services</a:t>
            </a:r>
            <a:endParaRPr lang="zh-CN" altLang="en-US" b="1" dirty="0"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020A65A-0498-4A69-89BD-4C349A6EAEC7}"/>
              </a:ext>
            </a:extLst>
          </p:cNvPr>
          <p:cNvSpPr/>
          <p:nvPr/>
        </p:nvSpPr>
        <p:spPr>
          <a:xfrm>
            <a:off x="1343608" y="2859316"/>
            <a:ext cx="3470988" cy="268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API GATEWAY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E8649D4-5A5E-4044-8B2F-3FEE039BE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914" y="4618654"/>
            <a:ext cx="1901693" cy="9911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862D9D9-594C-4CDC-B5A2-9D568D178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923" y="4504751"/>
            <a:ext cx="1496465" cy="78107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284F677-B25E-47F4-AA95-60689D918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854" y="3440459"/>
            <a:ext cx="1725036" cy="901785"/>
          </a:xfrm>
          <a:prstGeom prst="rect">
            <a:avLst/>
          </a:prstGeom>
        </p:spPr>
      </p:pic>
      <p:sp>
        <p:nvSpPr>
          <p:cNvPr id="49" name="矩形 48">
            <a:extLst>
              <a:ext uri="{FF2B5EF4-FFF2-40B4-BE49-F238E27FC236}">
                <a16:creationId xmlns:a16="http://schemas.microsoft.com/office/drawing/2014/main" id="{D4D05DA3-061F-4684-93BD-F2E00FBAB5F2}"/>
              </a:ext>
            </a:extLst>
          </p:cNvPr>
          <p:cNvSpPr/>
          <p:nvPr/>
        </p:nvSpPr>
        <p:spPr>
          <a:xfrm>
            <a:off x="1343608" y="2406474"/>
            <a:ext cx="3470988" cy="26840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Interface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10AC290-D2C3-49C9-A0E9-7D54C122D25B}"/>
              </a:ext>
            </a:extLst>
          </p:cNvPr>
          <p:cNvCxnSpPr>
            <a:stCxn id="19" idx="1"/>
            <a:endCxn id="15" idx="0"/>
          </p:cNvCxnSpPr>
          <p:nvPr/>
        </p:nvCxnSpPr>
        <p:spPr>
          <a:xfrm flipH="1">
            <a:off x="1912156" y="3891352"/>
            <a:ext cx="444698" cy="61339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397DC181-0821-4284-A1AD-FE3C48846765}"/>
              </a:ext>
            </a:extLst>
          </p:cNvPr>
          <p:cNvCxnSpPr>
            <a:stCxn id="19" idx="2"/>
            <a:endCxn id="13" idx="0"/>
          </p:cNvCxnSpPr>
          <p:nvPr/>
        </p:nvCxnSpPr>
        <p:spPr>
          <a:xfrm>
            <a:off x="3219372" y="4342244"/>
            <a:ext cx="517389" cy="2764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FCB65E5F-77B2-4755-94B0-EC0EAEF43758}"/>
              </a:ext>
            </a:extLst>
          </p:cNvPr>
          <p:cNvCxnSpPr>
            <a:stCxn id="15" idx="3"/>
            <a:endCxn id="13" idx="1"/>
          </p:cNvCxnSpPr>
          <p:nvPr/>
        </p:nvCxnSpPr>
        <p:spPr>
          <a:xfrm>
            <a:off x="2660388" y="4895286"/>
            <a:ext cx="125526" cy="2189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5128749-1C29-433E-B887-D1A0AE5CD80A}"/>
              </a:ext>
            </a:extLst>
          </p:cNvPr>
          <p:cNvSpPr/>
          <p:nvPr/>
        </p:nvSpPr>
        <p:spPr>
          <a:xfrm>
            <a:off x="6606679" y="5387877"/>
            <a:ext cx="3470988" cy="490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Infrastructure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AB242607-E36C-4A11-A29A-A3FD5E396E67}"/>
              </a:ext>
            </a:extLst>
          </p:cNvPr>
          <p:cNvSpPr/>
          <p:nvPr/>
        </p:nvSpPr>
        <p:spPr>
          <a:xfrm>
            <a:off x="6606679" y="4736354"/>
            <a:ext cx="3470988" cy="490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Domain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73B3E60-F5E3-4F7B-B51B-91D30A71B24F}"/>
              </a:ext>
            </a:extLst>
          </p:cNvPr>
          <p:cNvSpPr/>
          <p:nvPr/>
        </p:nvSpPr>
        <p:spPr>
          <a:xfrm>
            <a:off x="6597348" y="4084825"/>
            <a:ext cx="3470988" cy="490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4E29B5E6-6786-4C28-9901-739B9E4980B9}"/>
              </a:ext>
            </a:extLst>
          </p:cNvPr>
          <p:cNvSpPr/>
          <p:nvPr/>
        </p:nvSpPr>
        <p:spPr>
          <a:xfrm>
            <a:off x="6597348" y="3433296"/>
            <a:ext cx="3470988" cy="490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Transaction</a:t>
            </a:r>
            <a:endParaRPr lang="zh-CN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28571517-1EC4-495C-94D0-FE11ABC9A25C}"/>
              </a:ext>
            </a:extLst>
          </p:cNvPr>
          <p:cNvSpPr/>
          <p:nvPr/>
        </p:nvSpPr>
        <p:spPr>
          <a:xfrm>
            <a:off x="6597348" y="2793786"/>
            <a:ext cx="3470988" cy="490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Scheduler</a:t>
            </a:r>
            <a:endParaRPr lang="zh-CN" altLang="en-US" dirty="0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BAD82C56-7991-4A17-B6E7-7F7B6CF5BD98}"/>
              </a:ext>
            </a:extLst>
          </p:cNvPr>
          <p:cNvSpPr/>
          <p:nvPr/>
        </p:nvSpPr>
        <p:spPr>
          <a:xfrm>
            <a:off x="6597348" y="2184547"/>
            <a:ext cx="3470988" cy="490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endParaRPr lang="zh-CN" altLang="en-US" dirty="0"/>
          </a:p>
        </p:txBody>
      </p:sp>
      <p:sp>
        <p:nvSpPr>
          <p:cNvPr id="21" name="动作按钮: 后退或前一项 20">
            <a:hlinkClick r:id="rId6" action="ppaction://hlinksldjump" highlightClick="1"/>
            <a:extLst>
              <a:ext uri="{FF2B5EF4-FFF2-40B4-BE49-F238E27FC236}">
                <a16:creationId xmlns:a16="http://schemas.microsoft.com/office/drawing/2014/main" id="{437EF47E-B075-4E33-9A31-EC09DA969B12}"/>
              </a:ext>
            </a:extLst>
          </p:cNvPr>
          <p:cNvSpPr/>
          <p:nvPr/>
        </p:nvSpPr>
        <p:spPr>
          <a:xfrm>
            <a:off x="10748211" y="6098821"/>
            <a:ext cx="328863" cy="301979"/>
          </a:xfrm>
          <a:prstGeom prst="actionButtonBackPreviou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100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51C959-6FC0-4713-A90C-AC57E845BC2D}"/>
              </a:ext>
            </a:extLst>
          </p:cNvPr>
          <p:cNvSpPr txBox="1"/>
          <p:nvPr/>
        </p:nvSpPr>
        <p:spPr>
          <a:xfrm>
            <a:off x="1786384" y="1407342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硬件辅助虚拟化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BA674F4-D875-48DA-BE42-253163E44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6269" y="2335077"/>
            <a:ext cx="5153025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19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D4495ECC-7227-4E04-B593-E6A0D1309AC5}"/>
              </a:ext>
            </a:extLst>
          </p:cNvPr>
          <p:cNvGrpSpPr/>
          <p:nvPr/>
        </p:nvGrpSpPr>
        <p:grpSpPr>
          <a:xfrm>
            <a:off x="4277360" y="1544056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F2BEF39C-21FA-4EA6-8450-ABE3503BA7AF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虚拟化类型（库）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5FFAF3-4676-4952-828B-550662CD67D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1ED29FC2-CE92-4F47-8076-5DC718EBEEC7}"/>
              </a:ext>
            </a:extLst>
          </p:cNvPr>
          <p:cNvSpPr/>
          <p:nvPr/>
        </p:nvSpPr>
        <p:spPr>
          <a:xfrm>
            <a:off x="3438525" y="45021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Hardware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62D720-4ABC-4AD7-AFF2-2A7506A983C0}"/>
              </a:ext>
            </a:extLst>
          </p:cNvPr>
          <p:cNvSpPr/>
          <p:nvPr/>
        </p:nvSpPr>
        <p:spPr>
          <a:xfrm>
            <a:off x="3438525" y="401510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EB32B65-79FB-4FFF-9E24-A04268B057D0}"/>
              </a:ext>
            </a:extLst>
          </p:cNvPr>
          <p:cNvSpPr/>
          <p:nvPr/>
        </p:nvSpPr>
        <p:spPr>
          <a:xfrm>
            <a:off x="3438525" y="3564890"/>
            <a:ext cx="270256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Wine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3CD6FAF-78AB-43D5-89F8-FEA9E29A096D}"/>
              </a:ext>
            </a:extLst>
          </p:cNvPr>
          <p:cNvSpPr/>
          <p:nvPr/>
        </p:nvSpPr>
        <p:spPr>
          <a:xfrm>
            <a:off x="6365240" y="2608580"/>
            <a:ext cx="1472565" cy="1331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</a:t>
            </a:r>
          </a:p>
          <a:p>
            <a:pPr algn="ctr"/>
            <a:r>
              <a:rPr lang="en-US" altLang="zh-CN" dirty="0"/>
              <a:t>Programe</a:t>
            </a:r>
          </a:p>
          <a:p>
            <a:pPr algn="ctr"/>
            <a:r>
              <a:rPr lang="en-US" altLang="zh-CN" dirty="0"/>
              <a:t>(binary)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C085C6-9F60-441E-A271-4B2FF100C970}"/>
              </a:ext>
            </a:extLst>
          </p:cNvPr>
          <p:cNvSpPr/>
          <p:nvPr/>
        </p:nvSpPr>
        <p:spPr>
          <a:xfrm>
            <a:off x="3438525" y="260794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Windows</a:t>
            </a:r>
          </a:p>
          <a:p>
            <a:pPr algn="ctr"/>
            <a:r>
              <a:rPr lang="en-US" altLang="zh-CN" dirty="0"/>
              <a:t>Programe</a:t>
            </a:r>
            <a:r>
              <a:rPr lang="zh-CN" altLang="en-US" dirty="0"/>
              <a:t>（</a:t>
            </a:r>
            <a:r>
              <a:rPr lang="en-US" altLang="zh-CN" dirty="0"/>
              <a:t>.exe</a:t>
            </a:r>
            <a:r>
              <a:rPr lang="zh-CN" altLang="en-US" dirty="0"/>
              <a:t>）</a:t>
            </a:r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DC436F9F-8B61-4F53-A731-BC934B4351E3}"/>
              </a:ext>
            </a:extLst>
          </p:cNvPr>
          <p:cNvSpPr/>
          <p:nvPr/>
        </p:nvSpPr>
        <p:spPr>
          <a:xfrm>
            <a:off x="8117840" y="2574925"/>
            <a:ext cx="306705" cy="2444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596BE59-582D-4A30-8075-FAA7A9B64739}"/>
              </a:ext>
            </a:extLst>
          </p:cNvPr>
          <p:cNvSpPr txBox="1"/>
          <p:nvPr/>
        </p:nvSpPr>
        <p:spPr>
          <a:xfrm>
            <a:off x="8673465" y="3612515"/>
            <a:ext cx="1254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 Linux OS</a:t>
            </a:r>
          </a:p>
        </p:txBody>
      </p:sp>
    </p:spTree>
    <p:extLst>
      <p:ext uri="{BB962C8B-B14F-4D97-AF65-F5344CB8AC3E}">
        <p14:creationId xmlns:p14="http://schemas.microsoft.com/office/powerpoint/2010/main" val="993141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694EEA2A-2179-427F-9F51-4CAAA5D88180}"/>
              </a:ext>
            </a:extLst>
          </p:cNvPr>
          <p:cNvGrpSpPr/>
          <p:nvPr/>
        </p:nvGrpSpPr>
        <p:grpSpPr>
          <a:xfrm>
            <a:off x="4272701" y="1414814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8ECE954-95E9-4BB8-A2D7-C8FC6818B897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虚拟化类型（专用）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0ED99E-E92E-439E-A18E-0D6F9A033E52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A7A6F88-56F1-4C32-9E8A-28FB81719821}"/>
              </a:ext>
            </a:extLst>
          </p:cNvPr>
          <p:cNvSpPr/>
          <p:nvPr/>
        </p:nvSpPr>
        <p:spPr>
          <a:xfrm>
            <a:off x="2411199" y="5054263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Hardware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4F76A2A-E2F5-4614-8A3B-F774B18BCD95}"/>
              </a:ext>
            </a:extLst>
          </p:cNvPr>
          <p:cNvSpPr/>
          <p:nvPr/>
        </p:nvSpPr>
        <p:spPr>
          <a:xfrm>
            <a:off x="2411199" y="4567218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85A722-6A95-4D73-A764-20F04873D5E2}"/>
              </a:ext>
            </a:extLst>
          </p:cNvPr>
          <p:cNvSpPr/>
          <p:nvPr/>
        </p:nvSpPr>
        <p:spPr>
          <a:xfrm>
            <a:off x="2411199" y="4117003"/>
            <a:ext cx="439928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lib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3E63051-5951-4829-B5F0-31FDA6A04AA7}"/>
              </a:ext>
            </a:extLst>
          </p:cNvPr>
          <p:cNvSpPr/>
          <p:nvPr/>
        </p:nvSpPr>
        <p:spPr>
          <a:xfrm>
            <a:off x="5203929" y="3159423"/>
            <a:ext cx="1606550" cy="890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Jvm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B8A5F42-877B-454D-B797-956311C65E17}"/>
              </a:ext>
            </a:extLst>
          </p:cNvPr>
          <p:cNvSpPr/>
          <p:nvPr/>
        </p:nvSpPr>
        <p:spPr>
          <a:xfrm>
            <a:off x="2411199" y="3160058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Tomcat</a:t>
            </a:r>
            <a:endParaRPr lang="zh-CN" altLang="en-US"/>
          </a:p>
        </p:txBody>
      </p:sp>
      <p:sp>
        <p:nvSpPr>
          <p:cNvPr id="16" name="右大括号 15">
            <a:extLst>
              <a:ext uri="{FF2B5EF4-FFF2-40B4-BE49-F238E27FC236}">
                <a16:creationId xmlns:a16="http://schemas.microsoft.com/office/drawing/2014/main" id="{80DB25EC-B066-4BAB-A9C9-0CAECF78375D}"/>
              </a:ext>
            </a:extLst>
          </p:cNvPr>
          <p:cNvSpPr/>
          <p:nvPr/>
        </p:nvSpPr>
        <p:spPr>
          <a:xfrm>
            <a:off x="7167349" y="2236768"/>
            <a:ext cx="306705" cy="1814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1886BA-0498-4014-9131-185521802C0C}"/>
              </a:ext>
            </a:extLst>
          </p:cNvPr>
          <p:cNvSpPr txBox="1"/>
          <p:nvPr/>
        </p:nvSpPr>
        <p:spPr>
          <a:xfrm>
            <a:off x="7665189" y="2959398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跨平台可移植应用程序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FE3DDBF-3CCB-4204-9499-C8A61749C40D}"/>
              </a:ext>
            </a:extLst>
          </p:cNvPr>
          <p:cNvSpPr/>
          <p:nvPr/>
        </p:nvSpPr>
        <p:spPr>
          <a:xfrm>
            <a:off x="2411199" y="2236768"/>
            <a:ext cx="439991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 Application</a:t>
            </a:r>
          </a:p>
        </p:txBody>
      </p:sp>
      <p:sp>
        <p:nvSpPr>
          <p:cNvPr id="19" name="右大括号 18">
            <a:extLst>
              <a:ext uri="{FF2B5EF4-FFF2-40B4-BE49-F238E27FC236}">
                <a16:creationId xmlns:a16="http://schemas.microsoft.com/office/drawing/2014/main" id="{3DCA6455-90C9-43AA-A7BB-F122ACBC4CE2}"/>
              </a:ext>
            </a:extLst>
          </p:cNvPr>
          <p:cNvSpPr/>
          <p:nvPr/>
        </p:nvSpPr>
        <p:spPr>
          <a:xfrm>
            <a:off x="7167349" y="4143673"/>
            <a:ext cx="306705" cy="798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D99D296-CE78-44D4-82CD-BD5DC563BE6B}"/>
              </a:ext>
            </a:extLst>
          </p:cNvPr>
          <p:cNvSpPr txBox="1"/>
          <p:nvPr/>
        </p:nvSpPr>
        <p:spPr>
          <a:xfrm>
            <a:off x="7665189" y="4358938"/>
            <a:ext cx="327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Windows or Linux or Mac</a:t>
            </a:r>
          </a:p>
        </p:txBody>
      </p:sp>
    </p:spTree>
    <p:extLst>
      <p:ext uri="{BB962C8B-B14F-4D97-AF65-F5344CB8AC3E}">
        <p14:creationId xmlns:p14="http://schemas.microsoft.com/office/powerpoint/2010/main" val="234864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F6BDD0A2-F642-4639-A484-C633BEFABCB0}"/>
              </a:ext>
            </a:extLst>
          </p:cNvPr>
          <p:cNvGrpSpPr/>
          <p:nvPr/>
        </p:nvGrpSpPr>
        <p:grpSpPr>
          <a:xfrm>
            <a:off x="4491964" y="115414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8D7D30E-0B0C-41B2-B470-B9E78F438DE6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虚拟化类型（容器）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4EF7462-E2A7-4975-896B-334FDFD54109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9B3BBC33-52C6-4EB5-AEE3-D652A49E6BDC}"/>
              </a:ext>
            </a:extLst>
          </p:cNvPr>
          <p:cNvSpPr/>
          <p:nvPr/>
        </p:nvSpPr>
        <p:spPr>
          <a:xfrm>
            <a:off x="3357854" y="5841741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Hardware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AE6907-BCA8-404D-8BA3-9C93791A8B5A}"/>
              </a:ext>
            </a:extLst>
          </p:cNvPr>
          <p:cNvSpPr/>
          <p:nvPr/>
        </p:nvSpPr>
        <p:spPr>
          <a:xfrm>
            <a:off x="3357854" y="5354696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Kernel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7E0F1D79-9A72-4A6F-9F06-5A3FC896BEA6}"/>
              </a:ext>
            </a:extLst>
          </p:cNvPr>
          <p:cNvGrpSpPr/>
          <p:nvPr/>
        </p:nvGrpSpPr>
        <p:grpSpPr>
          <a:xfrm>
            <a:off x="3357854" y="3799581"/>
            <a:ext cx="1249045" cy="1438275"/>
            <a:chOff x="3033" y="2259"/>
            <a:chExt cx="1600" cy="2279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64C065B-7288-4B38-8E36-8AA16FB8C415}"/>
                </a:ext>
              </a:extLst>
            </p:cNvPr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2F3D42A-29EB-4188-9E5C-8BCE296BEE36}"/>
                </a:ext>
              </a:extLst>
            </p:cNvPr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Container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6897594-1B72-4446-A5F8-155FE7B8F385}"/>
              </a:ext>
            </a:extLst>
          </p:cNvPr>
          <p:cNvGrpSpPr/>
          <p:nvPr/>
        </p:nvGrpSpPr>
        <p:grpSpPr>
          <a:xfrm>
            <a:off x="4750409" y="3799581"/>
            <a:ext cx="1243965" cy="1438275"/>
            <a:chOff x="3033" y="2259"/>
            <a:chExt cx="1600" cy="227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B915187-A42B-466B-8841-98C489DAF4F7}"/>
                </a:ext>
              </a:extLst>
            </p:cNvPr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449FDD87-5CF9-4EC9-A8EA-89EF305A41D5}"/>
                </a:ext>
              </a:extLst>
            </p:cNvPr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Container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C43F34D-1C53-4912-9504-D8A5D2FB29BF}"/>
              </a:ext>
            </a:extLst>
          </p:cNvPr>
          <p:cNvGrpSpPr/>
          <p:nvPr/>
        </p:nvGrpSpPr>
        <p:grpSpPr>
          <a:xfrm>
            <a:off x="6137884" y="3799581"/>
            <a:ext cx="1243965" cy="1438275"/>
            <a:chOff x="3033" y="2259"/>
            <a:chExt cx="1600" cy="22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F5616B12-2F73-4424-BC6F-C74BAD44789D}"/>
                </a:ext>
              </a:extLst>
            </p:cNvPr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19CA3AC-D295-4AC5-AFE9-A9795C8B6020}"/>
                </a:ext>
              </a:extLst>
            </p:cNvPr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Container</a:t>
              </a:r>
            </a:p>
          </p:txBody>
        </p:sp>
      </p:grpSp>
      <p:sp>
        <p:nvSpPr>
          <p:cNvPr id="22" name="右大括号 21">
            <a:extLst>
              <a:ext uri="{FF2B5EF4-FFF2-40B4-BE49-F238E27FC236}">
                <a16:creationId xmlns:a16="http://schemas.microsoft.com/office/drawing/2014/main" id="{05C517D1-F398-4770-AF27-335007CF38FC}"/>
              </a:ext>
            </a:extLst>
          </p:cNvPr>
          <p:cNvSpPr/>
          <p:nvPr/>
        </p:nvSpPr>
        <p:spPr>
          <a:xfrm>
            <a:off x="8104479" y="3751956"/>
            <a:ext cx="239395" cy="1504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大括号 22">
            <a:extLst>
              <a:ext uri="{FF2B5EF4-FFF2-40B4-BE49-F238E27FC236}">
                <a16:creationId xmlns:a16="http://schemas.microsoft.com/office/drawing/2014/main" id="{B382D8FD-C3C4-4E4E-A4EA-413DA118A57F}"/>
              </a:ext>
            </a:extLst>
          </p:cNvPr>
          <p:cNvSpPr/>
          <p:nvPr/>
        </p:nvSpPr>
        <p:spPr>
          <a:xfrm>
            <a:off x="8104479" y="5354696"/>
            <a:ext cx="239395" cy="375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7C4CC1E-E442-406D-856E-6F67966C9352}"/>
              </a:ext>
            </a:extLst>
          </p:cNvPr>
          <p:cNvSpPr txBox="1"/>
          <p:nvPr/>
        </p:nvSpPr>
        <p:spPr>
          <a:xfrm>
            <a:off x="8487384" y="4320281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用户空间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F4F0506-BD99-4863-AE72-BF4F902CBB85}"/>
              </a:ext>
            </a:extLst>
          </p:cNvPr>
          <p:cNvSpPr txBox="1"/>
          <p:nvPr/>
        </p:nvSpPr>
        <p:spPr>
          <a:xfrm>
            <a:off x="8487384" y="5361681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内核空间</a:t>
            </a:r>
          </a:p>
        </p:txBody>
      </p:sp>
      <p:sp>
        <p:nvSpPr>
          <p:cNvPr id="26" name="椭圆形标注 28">
            <a:extLst>
              <a:ext uri="{FF2B5EF4-FFF2-40B4-BE49-F238E27FC236}">
                <a16:creationId xmlns:a16="http://schemas.microsoft.com/office/drawing/2014/main" id="{16E24C8E-283D-439E-B0A5-B52ED606F257}"/>
              </a:ext>
            </a:extLst>
          </p:cNvPr>
          <p:cNvSpPr/>
          <p:nvPr/>
        </p:nvSpPr>
        <p:spPr>
          <a:xfrm>
            <a:off x="1586839" y="3014086"/>
            <a:ext cx="1485265" cy="872490"/>
          </a:xfrm>
          <a:prstGeom prst="wedgeEllipseCallout">
            <a:avLst>
              <a:gd name="adj1" fmla="val 56584"/>
              <a:gd name="adj2" fmla="val 53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init 0</a:t>
            </a:r>
          </a:p>
        </p:txBody>
      </p:sp>
      <p:sp>
        <p:nvSpPr>
          <p:cNvPr id="27" name="椭圆形标注 43">
            <a:extLst>
              <a:ext uri="{FF2B5EF4-FFF2-40B4-BE49-F238E27FC236}">
                <a16:creationId xmlns:a16="http://schemas.microsoft.com/office/drawing/2014/main" id="{B461AE0B-D132-42E5-868B-672504C6D422}"/>
              </a:ext>
            </a:extLst>
          </p:cNvPr>
          <p:cNvSpPr/>
          <p:nvPr/>
        </p:nvSpPr>
        <p:spPr>
          <a:xfrm>
            <a:off x="7002119" y="2544186"/>
            <a:ext cx="1485265" cy="872490"/>
          </a:xfrm>
          <a:prstGeom prst="wedgeEllipseCallout">
            <a:avLst>
              <a:gd name="adj1" fmla="val -68597"/>
              <a:gd name="adj2" fmla="val 779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rm -f /</a:t>
            </a:r>
          </a:p>
        </p:txBody>
      </p:sp>
      <p:pic>
        <p:nvPicPr>
          <p:cNvPr id="28" name="图片 44" descr="303b32313534373338343bbeaad1c8">
            <a:extLst>
              <a:ext uri="{FF2B5EF4-FFF2-40B4-BE49-F238E27FC236}">
                <a16:creationId xmlns:a16="http://schemas.microsoft.com/office/drawing/2014/main" id="{7301A9B4-D5FA-4E3B-99A3-F1C9FF4A23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33139" y="2288281"/>
            <a:ext cx="914400" cy="914400"/>
          </a:xfrm>
          <a:prstGeom prst="rect">
            <a:avLst/>
          </a:prstGeom>
        </p:spPr>
      </p:pic>
      <p:sp>
        <p:nvSpPr>
          <p:cNvPr id="29" name="圆角矩形标注 45">
            <a:extLst>
              <a:ext uri="{FF2B5EF4-FFF2-40B4-BE49-F238E27FC236}">
                <a16:creationId xmlns:a16="http://schemas.microsoft.com/office/drawing/2014/main" id="{14E9B581-C732-4C28-9CA3-4BEA20E6D288}"/>
              </a:ext>
            </a:extLst>
          </p:cNvPr>
          <p:cNvSpPr/>
          <p:nvPr/>
        </p:nvSpPr>
        <p:spPr>
          <a:xfrm>
            <a:off x="4864709" y="2074921"/>
            <a:ext cx="1926590" cy="641985"/>
          </a:xfrm>
          <a:prstGeom prst="wedgeRoundRectCallout">
            <a:avLst>
              <a:gd name="adj1" fmla="val -61601"/>
              <a:gd name="adj2" fmla="val 833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What ???</a:t>
            </a:r>
          </a:p>
        </p:txBody>
      </p:sp>
    </p:spTree>
    <p:extLst>
      <p:ext uri="{BB962C8B-B14F-4D97-AF65-F5344CB8AC3E}">
        <p14:creationId xmlns:p14="http://schemas.microsoft.com/office/powerpoint/2010/main" val="144650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42FBAC72-C9B5-440A-9B68-8AAB52AC6904}"/>
              </a:ext>
            </a:extLst>
          </p:cNvPr>
          <p:cNvGrpSpPr/>
          <p:nvPr/>
        </p:nvGrpSpPr>
        <p:grpSpPr>
          <a:xfrm>
            <a:off x="3966087" y="1078702"/>
            <a:ext cx="3652361" cy="508401"/>
            <a:chOff x="5983" y="573"/>
            <a:chExt cx="7669" cy="106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96A3F50-A621-4A58-93F2-BF9DF8DC1E48}"/>
                </a:ext>
              </a:extLst>
            </p:cNvPr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--Namespace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61A78BF-3716-4649-8EA4-3FEBBFD4943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324F357-0519-42FC-BB6B-2F041D3F58D5}"/>
              </a:ext>
            </a:extLst>
          </p:cNvPr>
          <p:cNvSpPr txBox="1"/>
          <p:nvPr/>
        </p:nvSpPr>
        <p:spPr>
          <a:xfrm>
            <a:off x="1129561" y="1727056"/>
            <a:ext cx="10504805" cy="3245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a typeface="华文仿宋" panose="02010600040101010101" pitchFamily="2" charset="-122"/>
              </a:rPr>
              <a:t>Namespace</a:t>
            </a:r>
            <a:r>
              <a:rPr lang="zh-CN" altLang="en-US" sz="1600" dirty="0">
                <a:ea typeface="华文仿宋" panose="02010600040101010101" pitchFamily="2" charset="-122"/>
              </a:rPr>
              <a:t>，</a:t>
            </a:r>
            <a:r>
              <a:rPr lang="zh-CN" altLang="en-US" sz="1600" dirty="0">
                <a:ea typeface="华文仿宋" panose="02010600040101010101" pitchFamily="2" charset="-122"/>
                <a:cs typeface="仿宋" panose="02010609060101010101" charset="-122"/>
              </a:rPr>
              <a:t>内核级别环境隔离机制，虚拟化中可以使用</a:t>
            </a:r>
            <a:r>
              <a:rPr lang="en-US" altLang="zh-CN" sz="1600" dirty="0">
                <a:ea typeface="华文仿宋" panose="02010600040101010101" pitchFamily="2" charset="-122"/>
                <a:cs typeface="仿宋" panose="02010609060101010101" charset="-122"/>
              </a:rPr>
              <a:t>network namespace</a:t>
            </a:r>
            <a:r>
              <a:rPr lang="zh-CN" altLang="en-US" sz="1600" dirty="0">
                <a:ea typeface="华文仿宋" panose="02010600040101010101" pitchFamily="2" charset="-122"/>
                <a:cs typeface="仿宋" panose="02010609060101010101" charset="-122"/>
              </a:rPr>
              <a:t>实现虚拟交换机和路由器的实现。它是一种与</a:t>
            </a:r>
            <a:r>
              <a:rPr lang="en-US" altLang="zh-CN" sz="1600" dirty="0">
                <a:ea typeface="华文仿宋" panose="02010600040101010101" pitchFamily="2" charset="-122"/>
                <a:cs typeface="仿宋" panose="02010609060101010101" charset="-122"/>
              </a:rPr>
              <a:t>chroot</a:t>
            </a:r>
            <a:r>
              <a:rPr lang="zh-CN" altLang="en-US" sz="1600" dirty="0">
                <a:ea typeface="华文仿宋" panose="02010600040101010101" pitchFamily="2" charset="-122"/>
                <a:cs typeface="仿宋" panose="02010609060101010101" charset="-122"/>
              </a:rPr>
              <a:t>类似的机制，模拟完全独立的用户环境，运行于操作系统的指定位置。</a:t>
            </a:r>
            <a:endParaRPr lang="zh-CN" altLang="en-US" sz="1600" dirty="0">
              <a:ea typeface="华文仿宋" panose="0201060004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1600" dirty="0">
              <a:ea typeface="华文仿宋" panose="0201060004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1600" dirty="0">
                <a:ea typeface="华文仿宋" panose="02010600040101010101" pitchFamily="2" charset="-122"/>
                <a:cs typeface="方正兰亭黑简体" panose="02000000000000000000" charset="-122"/>
              </a:rPr>
              <a:t>涉及容器化技术的</a:t>
            </a:r>
            <a:r>
              <a:rPr lang="en-US" altLang="zh-CN" sz="1600" dirty="0">
                <a:ea typeface="华文仿宋" panose="02010600040101010101" pitchFamily="2" charset="-122"/>
                <a:cs typeface="方正兰亭黑简体" panose="02000000000000000000" charset="-122"/>
              </a:rPr>
              <a:t>Namespace</a:t>
            </a:r>
            <a:r>
              <a:rPr lang="zh-CN" altLang="en-US" sz="1600" dirty="0">
                <a:ea typeface="华文仿宋" panose="02010600040101010101" pitchFamily="2" charset="-122"/>
                <a:cs typeface="方正兰亭黑简体" panose="02000000000000000000" charset="-122"/>
              </a:rPr>
              <a:t>：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PID NAMESPACE</a:t>
            </a:r>
            <a:r>
              <a:rPr lang="zh-CN" altLang="en-US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kernel 2.6.24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引入，用以虚拟出独立的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PID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系统；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NETWORK NAMESAPCE</a:t>
            </a:r>
            <a:r>
              <a:rPr lang="zh-CN" altLang="en-US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kernel 2.6.29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引入，用以实现网络空间隔离；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USER NAMESPACE</a:t>
            </a:r>
            <a:r>
              <a:rPr lang="zh-CN" altLang="en-US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kernel 3.8 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技术成熟，用以实现用户隔离；</a:t>
            </a:r>
            <a:endParaRPr lang="en-US" altLang="zh-CN" sz="1600" dirty="0"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IPC </a:t>
            </a: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kernel 2.6.19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引入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用以实现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进程间通信隔离；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UTS </a:t>
            </a: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2.6.19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用以实现主机和域名的隔离；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MOUNT NAMESPACE</a:t>
            </a:r>
            <a:r>
              <a:rPr lang="zh-CN" altLang="en-US" sz="1600" b="1" dirty="0">
                <a:ea typeface="华文仿宋" panose="0201060004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2.4.19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用以实现文件系统隔离</a:t>
            </a:r>
            <a:endParaRPr lang="zh-CN" altLang="en-US" sz="1600" dirty="0">
              <a:solidFill>
                <a:srgbClr val="FF0000"/>
              </a:solidFill>
              <a:ea typeface="华文仿宋" panose="0201060004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2FA8F7F-5C64-4553-9CF2-EC466875CE59}"/>
              </a:ext>
            </a:extLst>
          </p:cNvPr>
          <p:cNvSpPr txBox="1"/>
          <p:nvPr/>
        </p:nvSpPr>
        <p:spPr>
          <a:xfrm>
            <a:off x="1129561" y="5363799"/>
            <a:ext cx="96885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ea typeface="华文仿宋" panose="02010600040101010101" pitchFamily="2" charset="-122"/>
              </a:defRPr>
            </a:lvl1pPr>
          </a:lstStyle>
          <a:p>
            <a:r>
              <a:rPr lang="en-US" altLang="zh-CN" dirty="0">
                <a:sym typeface="+mn-ea"/>
              </a:rPr>
              <a:t>System Call </a:t>
            </a:r>
            <a:r>
              <a:rPr lang="en-US" altLang="zh-CN" dirty="0" err="1">
                <a:sym typeface="+mn-ea"/>
              </a:rPr>
              <a:t>API：clone</a:t>
            </a:r>
            <a:r>
              <a:rPr lang="en-US" altLang="zh-CN" dirty="0">
                <a:sym typeface="+mn-ea"/>
              </a:rPr>
              <a:t>()创建进程,setns()加入namespace,unshare()退出namespace</a:t>
            </a:r>
          </a:p>
          <a:p>
            <a:endParaRPr lang="en-US" altLang="zh-CN" dirty="0">
              <a:sym typeface="+mn-ea"/>
            </a:endParaRPr>
          </a:p>
          <a:p>
            <a:r>
              <a:rPr lang="en-US" altLang="zh-CN" dirty="0">
                <a:solidFill>
                  <a:srgbClr val="FF0000"/>
                </a:solidFill>
                <a:sym typeface="+mn-ea"/>
              </a:rPr>
              <a:t>容器技术的基础，但不足够，一个用户空间的资源耗尽</a:t>
            </a:r>
          </a:p>
        </p:txBody>
      </p:sp>
    </p:spTree>
    <p:extLst>
      <p:ext uri="{BB962C8B-B14F-4D97-AF65-F5344CB8AC3E}">
        <p14:creationId xmlns:p14="http://schemas.microsoft.com/office/powerpoint/2010/main" val="3150095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0FC080-394A-41C1-B5B5-FC7B4E1BB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106" y="1307592"/>
            <a:ext cx="5454505" cy="5148072"/>
          </a:xfrm>
          <a:prstGeom prst="rect">
            <a:avLst/>
          </a:prstGeom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C8FFABE7-5CE2-4B2F-B902-758C8D3D8FBE}"/>
              </a:ext>
            </a:extLst>
          </p:cNvPr>
          <p:cNvGrpSpPr/>
          <p:nvPr/>
        </p:nvGrpSpPr>
        <p:grpSpPr>
          <a:xfrm>
            <a:off x="860389" y="1307592"/>
            <a:ext cx="3652361" cy="508401"/>
            <a:chOff x="5983" y="573"/>
            <a:chExt cx="7669" cy="1068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0F4D2981-7A4C-4A13-8899-3CFFC0CA59AB}"/>
                </a:ext>
              </a:extLst>
            </p:cNvPr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4" action="ppaction://hlinkfile"/>
                </a:rPr>
                <a:t>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A4C34E6-9243-4022-BA31-F0A055E313CA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5381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19" name="组合 1">
            <a:extLst>
              <a:ext uri="{FF2B5EF4-FFF2-40B4-BE49-F238E27FC236}">
                <a16:creationId xmlns:a16="http://schemas.microsoft.com/office/drawing/2014/main" id="{6B22F4A3-D8BC-4492-952B-02212E413BC9}"/>
              </a:ext>
            </a:extLst>
          </p:cNvPr>
          <p:cNvGrpSpPr/>
          <p:nvPr/>
        </p:nvGrpSpPr>
        <p:grpSpPr>
          <a:xfrm>
            <a:off x="4303737" y="1061209"/>
            <a:ext cx="3048000" cy="536963"/>
            <a:chOff x="6617" y="513"/>
            <a:chExt cx="6400" cy="1128"/>
          </a:xfrm>
        </p:grpSpPr>
        <p:sp>
          <p:nvSpPr>
            <p:cNvPr id="20" name="文本框 27">
              <a:extLst>
                <a:ext uri="{FF2B5EF4-FFF2-40B4-BE49-F238E27FC236}">
                  <a16:creationId xmlns:a16="http://schemas.microsoft.com/office/drawing/2014/main" id="{CC69109D-502B-41CE-96B8-7DFE4128531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9950DBC-AC11-45F7-A055-3BBC32388579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0E4BBAD-370A-4357-A77D-DFE1322F6E9C}"/>
              </a:ext>
            </a:extLst>
          </p:cNvPr>
          <p:cNvSpPr txBox="1"/>
          <p:nvPr/>
        </p:nvSpPr>
        <p:spPr>
          <a:xfrm>
            <a:off x="727710" y="1854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b="1" dirty="0">
                <a:ea typeface="华文仿宋" panose="02010600040101010101" pitchFamily="2" charset="-122"/>
              </a:rPr>
              <a:t>CGroups</a:t>
            </a:r>
            <a:r>
              <a:rPr lang="zh-CN" altLang="en-US" dirty="0">
                <a:ea typeface="华文仿宋" panose="02010600040101010101" pitchFamily="2" charset="-122"/>
              </a:rPr>
              <a:t>，</a:t>
            </a:r>
            <a:r>
              <a:rPr lang="zh-CN" altLang="en-US" dirty="0">
                <a:ea typeface="华文仿宋" panose="02010600040101010101" pitchFamily="2" charset="-122"/>
                <a:cs typeface="仿宋" panose="02010609060101010101" charset="-122"/>
              </a:rPr>
              <a:t>kernel 2.6.24该功能被收入内核，内核级别机制用以</a:t>
            </a:r>
            <a:r>
              <a:rPr lang="zh-CN" altLang="en-US" dirty="0">
                <a:solidFill>
                  <a:schemeClr val="tx1"/>
                </a:solidFill>
                <a:ea typeface="华文仿宋" panose="02010600040101010101" pitchFamily="2" charset="-122"/>
                <a:cs typeface="仿宋" panose="02010609060101010101" charset="-122"/>
              </a:rPr>
              <a:t>限制、控制与一个进程组群相关的资源。</a:t>
            </a:r>
            <a:endParaRPr lang="en-US" altLang="zh-CN" dirty="0">
              <a:solidFill>
                <a:schemeClr val="tx1"/>
              </a:solidFill>
              <a:ea typeface="华文仿宋" panose="02010600040101010101" pitchFamily="2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B55437D-08A8-4A91-BE25-D7099786FADD}"/>
              </a:ext>
            </a:extLst>
          </p:cNvPr>
          <p:cNvSpPr txBox="1"/>
          <p:nvPr/>
        </p:nvSpPr>
        <p:spPr>
          <a:xfrm>
            <a:off x="727075" y="5462905"/>
            <a:ext cx="11195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CGroups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用以隔离进程集合，为其分配足够的内存，</a:t>
            </a:r>
            <a:r>
              <a:rPr lang="en-US" altLang="zh-CN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IO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，并限制进程所能够访问的设备。</a:t>
            </a:r>
            <a:endParaRPr lang="zh-CN" altLang="en-US" dirty="0">
              <a:ea typeface="华文仿宋" panose="02010600040101010101" pitchFamily="2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2AC731B-47B9-42BF-AF14-130135FD7D8C}"/>
              </a:ext>
            </a:extLst>
          </p:cNvPr>
          <p:cNvSpPr/>
          <p:nvPr/>
        </p:nvSpPr>
        <p:spPr>
          <a:xfrm>
            <a:off x="832485" y="2936875"/>
            <a:ext cx="3038475" cy="147574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ea typeface="华文仿宋" panose="02010600040101010101" pitchFamily="2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F6DEA4E-5896-4A84-B437-CBF45EAA6D39}"/>
              </a:ext>
            </a:extLst>
          </p:cNvPr>
          <p:cNvSpPr txBox="1"/>
          <p:nvPr/>
        </p:nvSpPr>
        <p:spPr>
          <a:xfrm>
            <a:off x="832485" y="293687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>
                <a:ea typeface="华文仿宋" panose="02010600040101010101" pitchFamily="2" charset="-122"/>
                <a:sym typeface="+mn-ea"/>
              </a:rPr>
              <a:t>动态分配资源</a:t>
            </a:r>
            <a:endParaRPr lang="zh-CN" altLang="en-US">
              <a:ea typeface="华文仿宋" panose="02010600040101010101" pitchFamily="2" charset="-122"/>
            </a:endParaRPr>
          </a:p>
        </p:txBody>
      </p:sp>
      <p:pic>
        <p:nvPicPr>
          <p:cNvPr id="26" name="图片 6" descr="303b32313536313936373b435055d0bec6ac">
            <a:extLst>
              <a:ext uri="{FF2B5EF4-FFF2-40B4-BE49-F238E27FC236}">
                <a16:creationId xmlns:a16="http://schemas.microsoft.com/office/drawing/2014/main" id="{3B4CBBBF-2A3F-47E2-8B37-78AA14495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5220" y="3573145"/>
            <a:ext cx="464185" cy="464185"/>
          </a:xfrm>
          <a:prstGeom prst="rect">
            <a:avLst/>
          </a:prstGeom>
        </p:spPr>
      </p:pic>
      <p:pic>
        <p:nvPicPr>
          <p:cNvPr id="27" name="图片 7" descr="303b32303235343039353bc4dab4e6cbe6bbfab4e6b4a2c6f7">
            <a:extLst>
              <a:ext uri="{FF2B5EF4-FFF2-40B4-BE49-F238E27FC236}">
                <a16:creationId xmlns:a16="http://schemas.microsoft.com/office/drawing/2014/main" id="{4C2FD308-562E-4BCE-9B44-C1ABA99C76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10105" y="3563620"/>
            <a:ext cx="483235" cy="483235"/>
          </a:xfrm>
          <a:prstGeom prst="rect">
            <a:avLst/>
          </a:prstGeom>
        </p:spPr>
      </p:pic>
      <p:pic>
        <p:nvPicPr>
          <p:cNvPr id="28" name="图片 8" descr="303b32313535383637393bcdf8d5bec1f7c1bf">
            <a:extLst>
              <a:ext uri="{FF2B5EF4-FFF2-40B4-BE49-F238E27FC236}">
                <a16:creationId xmlns:a16="http://schemas.microsoft.com/office/drawing/2014/main" id="{4C7C4617-1246-4736-ABC4-540EA2518B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29915" y="3589655"/>
            <a:ext cx="431165" cy="43116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8D237AD4-477A-4E95-81C0-F0579A772C30}"/>
              </a:ext>
            </a:extLst>
          </p:cNvPr>
          <p:cNvSpPr txBox="1"/>
          <p:nvPr/>
        </p:nvSpPr>
        <p:spPr>
          <a:xfrm>
            <a:off x="4959985" y="2936875"/>
            <a:ext cx="56356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b="1" dirty="0">
                <a:ea typeface="华文仿宋" panose="02010600040101010101" pitchFamily="2" charset="-122"/>
                <a:sym typeface="+mn-ea"/>
              </a:rPr>
              <a:t>功能：</a:t>
            </a:r>
            <a:endParaRPr lang="zh-CN" altLang="en-US" b="1" dirty="0">
              <a:solidFill>
                <a:schemeClr val="tx1"/>
              </a:solidFill>
              <a:ea typeface="华文仿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Resource limitation</a:t>
            </a:r>
            <a:r>
              <a:rPr lang="zh-CN" altLang="en-US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资源限制</a:t>
            </a:r>
            <a:endParaRPr lang="en-US" altLang="zh-CN" dirty="0">
              <a:solidFill>
                <a:schemeClr val="tx1"/>
              </a:solidFill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Prioritization</a:t>
            </a:r>
            <a:r>
              <a:rPr lang="zh-CN" altLang="en-US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优先级控制</a:t>
            </a:r>
            <a:endParaRPr lang="zh-CN" altLang="en-US" dirty="0">
              <a:solidFill>
                <a:schemeClr val="tx1"/>
              </a:solidFill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Accounting</a:t>
            </a:r>
            <a:r>
              <a:rPr lang="zh-CN" altLang="en-US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审计和统计</a:t>
            </a:r>
            <a:endParaRPr lang="zh-CN" altLang="en-US" dirty="0">
              <a:solidFill>
                <a:schemeClr val="tx1"/>
              </a:solidFill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Control</a:t>
            </a:r>
            <a:r>
              <a:rPr lang="zh-CN" altLang="en-US" b="1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挂起进程，恢复进程</a:t>
            </a:r>
            <a:endParaRPr lang="zh-CN" altLang="en-US" dirty="0">
              <a:ea typeface="华文仿宋" panose="0201060004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58422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0BFC1799-82D3-4A16-B4AE-0E694A6081F8}"/>
              </a:ext>
            </a:extLst>
          </p:cNvPr>
          <p:cNvGrpSpPr/>
          <p:nvPr/>
        </p:nvGrpSpPr>
        <p:grpSpPr>
          <a:xfrm>
            <a:off x="4571682" y="145869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73E261AF-4B2F-4B6E-8C7D-A4E82233494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80A199C-1DD2-40E4-860C-7F94DD53EBFA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15C3E98-9CB2-45BA-A5B6-CFE829984CF4}"/>
              </a:ext>
            </a:extLst>
          </p:cNvPr>
          <p:cNvSpPr txBox="1"/>
          <p:nvPr/>
        </p:nvSpPr>
        <p:spPr>
          <a:xfrm>
            <a:off x="1943448" y="2703957"/>
            <a:ext cx="83044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ea typeface="华文仿宋" panose="02010600040101010101" pitchFamily="2" charset="-122"/>
                <a:cs typeface="方正兰亭黑简体" panose="02000000000000000000" charset="-122"/>
              </a:rPr>
              <a:t>cgroup</a:t>
            </a:r>
            <a:r>
              <a:rPr lang="zh-CN" sz="2000" dirty="0">
                <a:ea typeface="华文仿宋" panose="02010600040101010101" pitchFamily="2" charset="-122"/>
                <a:cs typeface="方正兰亭黑简体" panose="02000000000000000000" charset="-122"/>
              </a:rPr>
              <a:t>术语</a:t>
            </a:r>
          </a:p>
          <a:p>
            <a:endParaRPr lang="zh-CN" sz="2000" dirty="0">
              <a:solidFill>
                <a:schemeClr val="tx1"/>
              </a:solidFill>
              <a:ea typeface="华文仿宋" panose="0201060004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tasks</a:t>
            </a:r>
            <a:r>
              <a:rPr lang="zh-CN" altLang="en-US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ea typeface="华文仿宋" panose="02010600040101010101" pitchFamily="2" charset="-122"/>
              </a:rPr>
              <a:t>进程或线程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cgroup</a:t>
            </a:r>
            <a:r>
              <a:rPr lang="zh-CN" altLang="en-US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ea typeface="华文仿宋" panose="02010600040101010101" pitchFamily="2" charset="-122"/>
              </a:rPr>
              <a:t>一个独立的资源控制单位，包含一个或多个子系统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subsys</a:t>
            </a:r>
            <a:r>
              <a:rPr lang="zh-CN" altLang="en-US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ea typeface="华文仿宋" panose="02010600040101010101" pitchFamily="2" charset="-122"/>
                <a:cs typeface="宋体" panose="02010600030101010101" pitchFamily="2" charset="-122"/>
              </a:rPr>
              <a:t>需要关联到</a:t>
            </a:r>
            <a:r>
              <a:rPr lang="en-US" altLang="zh-CN" sz="2000" dirty="0">
                <a:solidFill>
                  <a:schemeClr val="tx1"/>
                </a:solidFill>
                <a:ea typeface="华文仿宋" panose="02010600040101010101" pitchFamily="2" charset="-122"/>
                <a:cs typeface="宋体" panose="02010600030101010101" pitchFamily="2" charset="-122"/>
              </a:rPr>
              <a:t>cgroup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hierarchy</a:t>
            </a:r>
            <a:r>
              <a:rPr lang="zh-CN" altLang="en-US" sz="2000" b="1" dirty="0">
                <a:solidFill>
                  <a:schemeClr val="tx1"/>
                </a:solidFill>
                <a:ea typeface="华文仿宋" panose="02010600040101010101" pitchFamily="2" charset="-122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ea typeface="华文仿宋" panose="02010600040101010101" pitchFamily="2" charset="-122"/>
              </a:rPr>
              <a:t>层级结构</a:t>
            </a:r>
            <a:endParaRPr lang="en-US" altLang="zh-CN" sz="2000" dirty="0">
              <a:solidFill>
                <a:schemeClr val="tx1"/>
              </a:solidFill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173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2356772" y="1747520"/>
            <a:ext cx="0" cy="44196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F5613AE-3AB2-4891-A5D3-6877898806B8}"/>
              </a:ext>
            </a:extLst>
          </p:cNvPr>
          <p:cNvGrpSpPr/>
          <p:nvPr/>
        </p:nvGrpSpPr>
        <p:grpSpPr>
          <a:xfrm>
            <a:off x="2021045" y="2271585"/>
            <a:ext cx="3768782" cy="612000"/>
            <a:chOff x="2021045" y="2271585"/>
            <a:chExt cx="3768782" cy="612000"/>
          </a:xfrm>
        </p:grpSpPr>
        <p:sp>
          <p:nvSpPr>
            <p:cNvPr id="2" name="文本框 1"/>
            <p:cNvSpPr txBox="1"/>
            <p:nvPr/>
          </p:nvSpPr>
          <p:spPr>
            <a:xfrm>
              <a:off x="2833568" y="2306112"/>
              <a:ext cx="2956259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CONTAINER BASE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" name="泪滴形 2"/>
            <p:cNvSpPr/>
            <p:nvPr/>
          </p:nvSpPr>
          <p:spPr>
            <a:xfrm>
              <a:off x="2021045" y="2271585"/>
              <a:ext cx="612000" cy="612000"/>
            </a:xfrm>
            <a:prstGeom prst="teardrop">
              <a:avLst/>
            </a:prstGeom>
            <a:solidFill>
              <a:schemeClr val="accent1"/>
            </a:solidFill>
            <a:ln w="444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082427" y="2285792"/>
              <a:ext cx="489236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FA0A5424-A0EB-474A-AC15-C65D5EC6510D}"/>
              </a:ext>
            </a:extLst>
          </p:cNvPr>
          <p:cNvGrpSpPr/>
          <p:nvPr/>
        </p:nvGrpSpPr>
        <p:grpSpPr>
          <a:xfrm>
            <a:off x="2016977" y="3599735"/>
            <a:ext cx="3273453" cy="612000"/>
            <a:chOff x="2016977" y="3585528"/>
            <a:chExt cx="3273453" cy="612000"/>
          </a:xfrm>
        </p:grpSpPr>
        <p:sp>
          <p:nvSpPr>
            <p:cNvPr id="6" name="文本框 5"/>
            <p:cNvSpPr txBox="1"/>
            <p:nvPr/>
          </p:nvSpPr>
          <p:spPr>
            <a:xfrm>
              <a:off x="2829500" y="3620054"/>
              <a:ext cx="2460930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rPr>
                <a:t>DOCKER BASE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泪滴形 7"/>
            <p:cNvSpPr/>
            <p:nvPr/>
          </p:nvSpPr>
          <p:spPr>
            <a:xfrm>
              <a:off x="2016977" y="3585528"/>
              <a:ext cx="612000" cy="612000"/>
            </a:xfrm>
            <a:prstGeom prst="teardrop">
              <a:avLst/>
            </a:prstGeom>
            <a:solidFill>
              <a:schemeClr val="accent1"/>
            </a:solidFill>
            <a:ln w="444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78359" y="3599735"/>
              <a:ext cx="489236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46FA3EC-303F-4E55-BE73-E4A1BFF07BED}"/>
              </a:ext>
            </a:extLst>
          </p:cNvPr>
          <p:cNvGrpSpPr/>
          <p:nvPr/>
        </p:nvGrpSpPr>
        <p:grpSpPr>
          <a:xfrm>
            <a:off x="2050772" y="4927885"/>
            <a:ext cx="5152839" cy="612000"/>
            <a:chOff x="2050772" y="4927885"/>
            <a:chExt cx="5152839" cy="612000"/>
          </a:xfrm>
        </p:grpSpPr>
        <p:sp>
          <p:nvSpPr>
            <p:cNvPr id="5" name="文本框 4"/>
            <p:cNvSpPr txBox="1"/>
            <p:nvPr/>
          </p:nvSpPr>
          <p:spPr>
            <a:xfrm>
              <a:off x="2845502" y="4949087"/>
              <a:ext cx="435810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r>
                <a:rPr lang="en-US" altLang="zh-CN" sz="2400" b="1" kern="0" dirty="0">
                  <a:solidFill>
                    <a:prstClr val="black"/>
                  </a:solidFill>
                  <a:cs typeface="+mn-ea"/>
                  <a:sym typeface="+mn-lt"/>
                </a:rPr>
                <a:t>DOCKER ADVANCED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泪滴形 9"/>
            <p:cNvSpPr/>
            <p:nvPr/>
          </p:nvSpPr>
          <p:spPr>
            <a:xfrm>
              <a:off x="2050772" y="4927885"/>
              <a:ext cx="612000" cy="612000"/>
            </a:xfrm>
            <a:prstGeom prst="teardrop">
              <a:avLst/>
            </a:prstGeom>
            <a:solidFill>
              <a:schemeClr val="accent1"/>
            </a:solidFill>
            <a:ln w="444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-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112154" y="4942092"/>
              <a:ext cx="489236" cy="52245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30000"/>
                </a:lnSpc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泪滴形 13"/>
          <p:cNvSpPr/>
          <p:nvPr/>
        </p:nvSpPr>
        <p:spPr>
          <a:xfrm>
            <a:off x="660400" y="424571"/>
            <a:ext cx="861619" cy="861619"/>
          </a:xfrm>
          <a:prstGeom prst="teardrop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65843" y="474920"/>
            <a:ext cx="2037737" cy="8809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</a:rPr>
              <a:t>ontents</a:t>
            </a: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55775" y="369193"/>
            <a:ext cx="833883" cy="4169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|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</a:rPr>
              <a:t>目 录</a:t>
            </a:r>
          </a:p>
        </p:txBody>
      </p:sp>
      <p:sp>
        <p:nvSpPr>
          <p:cNvPr id="17" name="矩形 16"/>
          <p:cNvSpPr/>
          <p:nvPr/>
        </p:nvSpPr>
        <p:spPr>
          <a:xfrm>
            <a:off x="770766" y="261635"/>
            <a:ext cx="684803" cy="10602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C</a:t>
            </a:r>
            <a:endParaRPr kumimoji="0" lang="zh-CN" altLang="en-US" sz="5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CDD89BDC-338D-4953-AEB2-27D6D2C70001}"/>
              </a:ext>
            </a:extLst>
          </p:cNvPr>
          <p:cNvGrpSpPr/>
          <p:nvPr/>
        </p:nvGrpSpPr>
        <p:grpSpPr>
          <a:xfrm>
            <a:off x="4410039" y="1388356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FC84A29B-5512-4490-B604-36FC53DF4A95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6472F50-C708-4F34-8747-F0FAFC012C0C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F991EEE-7189-49F3-9FF5-B72E7344F1F5}"/>
              </a:ext>
            </a:extLst>
          </p:cNvPr>
          <p:cNvSpPr txBox="1"/>
          <p:nvPr/>
        </p:nvSpPr>
        <p:spPr>
          <a:xfrm>
            <a:off x="2455600" y="2291278"/>
            <a:ext cx="200168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dirty="0">
                <a:solidFill>
                  <a:schemeClr val="tx1"/>
                </a:solidFill>
              </a:rPr>
              <a:t>/sys/fs/cgroup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AA14BD7-0804-427A-83AC-0AA478C96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025537"/>
            <a:ext cx="7086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141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42" name="组合 1">
            <a:extLst>
              <a:ext uri="{FF2B5EF4-FFF2-40B4-BE49-F238E27FC236}">
                <a16:creationId xmlns:a16="http://schemas.microsoft.com/office/drawing/2014/main" id="{3C0AAECD-837A-422E-B1EB-B6AB1E988164}"/>
              </a:ext>
            </a:extLst>
          </p:cNvPr>
          <p:cNvGrpSpPr/>
          <p:nvPr/>
        </p:nvGrpSpPr>
        <p:grpSpPr>
          <a:xfrm>
            <a:off x="4277360" y="1056362"/>
            <a:ext cx="3048000" cy="536963"/>
            <a:chOff x="6617" y="513"/>
            <a:chExt cx="6400" cy="1128"/>
          </a:xfrm>
        </p:grpSpPr>
        <p:sp>
          <p:nvSpPr>
            <p:cNvPr id="43" name="文本框 27">
              <a:extLst>
                <a:ext uri="{FF2B5EF4-FFF2-40B4-BE49-F238E27FC236}">
                  <a16:creationId xmlns:a16="http://schemas.microsoft.com/office/drawing/2014/main" id="{46508EA4-F746-437D-90DD-0A4F6DC20625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9A2E69A5-E18D-49DC-BDBD-2750638992C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</a:p>
          </p:txBody>
        </p:sp>
      </p:grpSp>
      <p:sp>
        <p:nvSpPr>
          <p:cNvPr id="45" name="矩形 44">
            <a:extLst>
              <a:ext uri="{FF2B5EF4-FFF2-40B4-BE49-F238E27FC236}">
                <a16:creationId xmlns:a16="http://schemas.microsoft.com/office/drawing/2014/main" id="{D6102876-8314-49AE-B285-E5E362A3C846}"/>
              </a:ext>
            </a:extLst>
          </p:cNvPr>
          <p:cNvSpPr/>
          <p:nvPr/>
        </p:nvSpPr>
        <p:spPr>
          <a:xfrm>
            <a:off x="2187575" y="1816481"/>
            <a:ext cx="42176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0B2A30D-A926-476D-AE44-DDD2BD0C1691}"/>
              </a:ext>
            </a:extLst>
          </p:cNvPr>
          <p:cNvSpPr txBox="1"/>
          <p:nvPr/>
        </p:nvSpPr>
        <p:spPr>
          <a:xfrm>
            <a:off x="1190625" y="2216531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16DB9DA-A6B5-45B7-A164-B54DD7DB109B}"/>
              </a:ext>
            </a:extLst>
          </p:cNvPr>
          <p:cNvSpPr/>
          <p:nvPr/>
        </p:nvSpPr>
        <p:spPr>
          <a:xfrm>
            <a:off x="2605405" y="1892681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694AD809-7949-4692-A445-7B20B87547D7}"/>
              </a:ext>
            </a:extLst>
          </p:cNvPr>
          <p:cNvSpPr/>
          <p:nvPr/>
        </p:nvSpPr>
        <p:spPr>
          <a:xfrm>
            <a:off x="3538855" y="1892681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5880F198-4887-46C9-BE3B-B1E421B683EE}"/>
              </a:ext>
            </a:extLst>
          </p:cNvPr>
          <p:cNvSpPr/>
          <p:nvPr/>
        </p:nvSpPr>
        <p:spPr>
          <a:xfrm>
            <a:off x="4467225" y="1892681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E99E8449-99F6-446E-AD92-03F8928E5603}"/>
              </a:ext>
            </a:extLst>
          </p:cNvPr>
          <p:cNvSpPr/>
          <p:nvPr/>
        </p:nvSpPr>
        <p:spPr>
          <a:xfrm>
            <a:off x="5395595" y="1892681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DCCD6F5A-C4F6-47C4-8C57-D0ED813DDD22}"/>
              </a:ext>
            </a:extLst>
          </p:cNvPr>
          <p:cNvSpPr/>
          <p:nvPr/>
        </p:nvSpPr>
        <p:spPr>
          <a:xfrm>
            <a:off x="2615565" y="2506726"/>
            <a:ext cx="347916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CA14BFD9-8F22-4B5F-90FD-1B8D22C788F9}"/>
              </a:ext>
            </a:extLst>
          </p:cNvPr>
          <p:cNvSpPr/>
          <p:nvPr/>
        </p:nvSpPr>
        <p:spPr>
          <a:xfrm>
            <a:off x="5142230" y="3537077"/>
            <a:ext cx="337502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1DC84C9-C032-4E3A-A509-B3D8E0F096AD}"/>
              </a:ext>
            </a:extLst>
          </p:cNvPr>
          <p:cNvSpPr txBox="1"/>
          <p:nvPr/>
        </p:nvSpPr>
        <p:spPr>
          <a:xfrm>
            <a:off x="4145280" y="3937127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11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8C5A2C5E-0B85-442A-84AA-15A17DCD2DDC}"/>
              </a:ext>
            </a:extLst>
          </p:cNvPr>
          <p:cNvSpPr/>
          <p:nvPr/>
        </p:nvSpPr>
        <p:spPr>
          <a:xfrm>
            <a:off x="5570220" y="3613277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8B588A6A-D28D-4B85-B3E8-7206959FDDC7}"/>
              </a:ext>
            </a:extLst>
          </p:cNvPr>
          <p:cNvSpPr/>
          <p:nvPr/>
        </p:nvSpPr>
        <p:spPr>
          <a:xfrm>
            <a:off x="6568440" y="3613277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B6047AD-AA8C-4805-AE3B-C9C8F69BE9D8}"/>
              </a:ext>
            </a:extLst>
          </p:cNvPr>
          <p:cNvSpPr/>
          <p:nvPr/>
        </p:nvSpPr>
        <p:spPr>
          <a:xfrm>
            <a:off x="7564755" y="3613277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1257965F-8BBA-4C1B-8D7F-9F430C2F317A}"/>
              </a:ext>
            </a:extLst>
          </p:cNvPr>
          <p:cNvSpPr/>
          <p:nvPr/>
        </p:nvSpPr>
        <p:spPr>
          <a:xfrm>
            <a:off x="5570220" y="4227322"/>
            <a:ext cx="267017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5F25136-875B-4700-B26F-8E9A96DFF6E8}"/>
              </a:ext>
            </a:extLst>
          </p:cNvPr>
          <p:cNvSpPr/>
          <p:nvPr/>
        </p:nvSpPr>
        <p:spPr>
          <a:xfrm>
            <a:off x="1645285" y="3537077"/>
            <a:ext cx="14871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1781C167-D75E-4463-863D-954960239430}"/>
              </a:ext>
            </a:extLst>
          </p:cNvPr>
          <p:cNvSpPr txBox="1"/>
          <p:nvPr/>
        </p:nvSpPr>
        <p:spPr>
          <a:xfrm>
            <a:off x="648335" y="3937127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10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7C80DCA-EC63-4AFD-89F7-68F35754E047}"/>
              </a:ext>
            </a:extLst>
          </p:cNvPr>
          <p:cNvSpPr/>
          <p:nvPr/>
        </p:nvSpPr>
        <p:spPr>
          <a:xfrm>
            <a:off x="2073275" y="3613277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CEA01C22-1841-4717-B965-AB156D5A3240}"/>
              </a:ext>
            </a:extLst>
          </p:cNvPr>
          <p:cNvSpPr/>
          <p:nvPr/>
        </p:nvSpPr>
        <p:spPr>
          <a:xfrm>
            <a:off x="2073275" y="4227322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</a:p>
        </p:txBody>
      </p:sp>
      <p:cxnSp>
        <p:nvCxnSpPr>
          <p:cNvPr id="62" name="肘形连接符 37">
            <a:extLst>
              <a:ext uri="{FF2B5EF4-FFF2-40B4-BE49-F238E27FC236}">
                <a16:creationId xmlns:a16="http://schemas.microsoft.com/office/drawing/2014/main" id="{B13CCD87-2C69-4426-B9E9-246E56F33119}"/>
              </a:ext>
            </a:extLst>
          </p:cNvPr>
          <p:cNvCxnSpPr>
            <a:stCxn id="45" idx="2"/>
            <a:endCxn id="58" idx="0"/>
          </p:cNvCxnSpPr>
          <p:nvPr/>
        </p:nvCxnSpPr>
        <p:spPr>
          <a:xfrm rot="5400000">
            <a:off x="3066860" y="2307526"/>
            <a:ext cx="551561" cy="1907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肘形连接符 38">
            <a:extLst>
              <a:ext uri="{FF2B5EF4-FFF2-40B4-BE49-F238E27FC236}">
                <a16:creationId xmlns:a16="http://schemas.microsoft.com/office/drawing/2014/main" id="{CAB4AF62-787B-40DF-A537-ED5F639A89F7}"/>
              </a:ext>
            </a:extLst>
          </p:cNvPr>
          <p:cNvCxnSpPr>
            <a:stCxn id="45" idx="2"/>
            <a:endCxn id="52" idx="0"/>
          </p:cNvCxnSpPr>
          <p:nvPr/>
        </p:nvCxnSpPr>
        <p:spPr>
          <a:xfrm rot="16200000" flipH="1">
            <a:off x="5287296" y="1994629"/>
            <a:ext cx="551561" cy="2533333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9D9757EE-AC68-4E77-AC1E-3EA6ACC7C84D}"/>
              </a:ext>
            </a:extLst>
          </p:cNvPr>
          <p:cNvSpPr/>
          <p:nvPr/>
        </p:nvSpPr>
        <p:spPr>
          <a:xfrm>
            <a:off x="3937000" y="5381752"/>
            <a:ext cx="145859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32B2DF73-FE9A-40C3-BF07-C5460B8C9BC6}"/>
              </a:ext>
            </a:extLst>
          </p:cNvPr>
          <p:cNvSpPr txBox="1"/>
          <p:nvPr/>
        </p:nvSpPr>
        <p:spPr>
          <a:xfrm>
            <a:off x="2940050" y="5781802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20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3979B8F-AB56-4DB5-B94C-3676E1233A4E}"/>
              </a:ext>
            </a:extLst>
          </p:cNvPr>
          <p:cNvSpPr/>
          <p:nvPr/>
        </p:nvSpPr>
        <p:spPr>
          <a:xfrm>
            <a:off x="4364990" y="5457952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D5B6AECA-877E-42E8-AA5B-F4B63DA25F94}"/>
              </a:ext>
            </a:extLst>
          </p:cNvPr>
          <p:cNvSpPr/>
          <p:nvPr/>
        </p:nvSpPr>
        <p:spPr>
          <a:xfrm>
            <a:off x="4364990" y="6071997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4A53BC5A-734C-4613-BC1B-BF8C7E3EDC52}"/>
              </a:ext>
            </a:extLst>
          </p:cNvPr>
          <p:cNvSpPr/>
          <p:nvPr/>
        </p:nvSpPr>
        <p:spPr>
          <a:xfrm>
            <a:off x="7406005" y="5381752"/>
            <a:ext cx="226377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DF6B29A-71B9-437C-81CB-E97AD5D43525}"/>
              </a:ext>
            </a:extLst>
          </p:cNvPr>
          <p:cNvSpPr txBox="1"/>
          <p:nvPr/>
        </p:nvSpPr>
        <p:spPr>
          <a:xfrm>
            <a:off x="6409055" y="5705602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 dirty="0">
                <a:latin typeface="方正兰亭黑简体" panose="02000000000000000000" charset="-122"/>
                <a:ea typeface="方正兰亭黑简体" panose="02000000000000000000" charset="-122"/>
              </a:rPr>
              <a:t>21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682BE13-22E7-47C3-AC28-DED6BB3DFD17}"/>
              </a:ext>
            </a:extLst>
          </p:cNvPr>
          <p:cNvSpPr/>
          <p:nvPr/>
        </p:nvSpPr>
        <p:spPr>
          <a:xfrm>
            <a:off x="7720965" y="5457952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02AF0AB-BA9A-471F-9FA0-2F272ED3C9A3}"/>
              </a:ext>
            </a:extLst>
          </p:cNvPr>
          <p:cNvSpPr/>
          <p:nvPr/>
        </p:nvSpPr>
        <p:spPr>
          <a:xfrm>
            <a:off x="8717280" y="5457952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98584D63-4A47-4781-92F2-CFF7D8956CCB}"/>
              </a:ext>
            </a:extLst>
          </p:cNvPr>
          <p:cNvSpPr/>
          <p:nvPr/>
        </p:nvSpPr>
        <p:spPr>
          <a:xfrm>
            <a:off x="7721600" y="6071997"/>
            <a:ext cx="1671320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en-US" altLang="zh-CN" sz="1200" dirty="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</a:p>
        </p:txBody>
      </p:sp>
      <p:cxnSp>
        <p:nvCxnSpPr>
          <p:cNvPr id="73" name="肘形连接符 51">
            <a:extLst>
              <a:ext uri="{FF2B5EF4-FFF2-40B4-BE49-F238E27FC236}">
                <a16:creationId xmlns:a16="http://schemas.microsoft.com/office/drawing/2014/main" id="{8AAE55AB-5992-4194-A24F-844F1E621117}"/>
              </a:ext>
            </a:extLst>
          </p:cNvPr>
          <p:cNvCxnSpPr>
            <a:stCxn id="52" idx="2"/>
            <a:endCxn id="64" idx="0"/>
          </p:cNvCxnSpPr>
          <p:nvPr/>
        </p:nvCxnSpPr>
        <p:spPr>
          <a:xfrm rot="5400000">
            <a:off x="5410518" y="3962210"/>
            <a:ext cx="675640" cy="2163445"/>
          </a:xfrm>
          <a:prstGeom prst="bentConnector3">
            <a:avLst>
              <a:gd name="adj1" fmla="val 49953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肘形连接符 52">
            <a:extLst>
              <a:ext uri="{FF2B5EF4-FFF2-40B4-BE49-F238E27FC236}">
                <a16:creationId xmlns:a16="http://schemas.microsoft.com/office/drawing/2014/main" id="{0AF77B3B-B00C-496A-81F6-EBB20D898339}"/>
              </a:ext>
            </a:extLst>
          </p:cNvPr>
          <p:cNvCxnSpPr>
            <a:stCxn id="52" idx="2"/>
            <a:endCxn id="68" idx="0"/>
          </p:cNvCxnSpPr>
          <p:nvPr/>
        </p:nvCxnSpPr>
        <p:spPr>
          <a:xfrm rot="5400000" flipV="1">
            <a:off x="7346315" y="4189857"/>
            <a:ext cx="675640" cy="17081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9DEF4D19-8676-48D7-8D3E-DF45C125A1E7}"/>
              </a:ext>
            </a:extLst>
          </p:cNvPr>
          <p:cNvSpPr txBox="1"/>
          <p:nvPr/>
        </p:nvSpPr>
        <p:spPr>
          <a:xfrm>
            <a:off x="7842885" y="1816481"/>
            <a:ext cx="1684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 dirty="0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cgroup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单根树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9151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5414D2F6-A256-46AB-B0D3-65BFE0C3FDE0}"/>
              </a:ext>
            </a:extLst>
          </p:cNvPr>
          <p:cNvGrpSpPr/>
          <p:nvPr/>
        </p:nvGrpSpPr>
        <p:grpSpPr>
          <a:xfrm>
            <a:off x="4233091" y="1025643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B4B6C1FD-33F5-4856-9FBE-69E4C43F2C6A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A8238CD-E2B2-4FA5-B3F2-2E6BB45517B0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ABF6226-86EE-4C1E-A0BD-86D5F04972BD}"/>
              </a:ext>
            </a:extLst>
          </p:cNvPr>
          <p:cNvSpPr txBox="1"/>
          <p:nvPr/>
        </p:nvSpPr>
        <p:spPr>
          <a:xfrm>
            <a:off x="799011" y="1954037"/>
            <a:ext cx="10504805" cy="461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lssubsys -m</a:t>
            </a:r>
          </a:p>
          <a:p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子系统：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blkio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，块设备的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cpuacct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计时统计，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 utilizition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cpuset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，为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中的任务分配</a:t>
            </a:r>
            <a:r>
              <a:rPr lang="en-US" altLang="zh-CN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和内存资源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memory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，设定内存限制  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devices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，控制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中的任务对设备的访问能力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freezer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，挂起进程，恢复进程功能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net_cls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，使用等级级别标识符，来标记网络数据包，实现不同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中的流量控制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perf</a:t>
            </a:r>
            <a:r>
              <a:rPr lang="en-US" altLang="zh-CN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b="1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event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，性能相关事件，归类统计，使用后使得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task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进程统一的性能测试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子系统限制，大页系统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F5B85E4-D100-4E53-B92E-3E3D72620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97" y="2366962"/>
            <a:ext cx="4933950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34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5E2D7936-D975-4E9F-B340-EC15A587C598}"/>
              </a:ext>
            </a:extLst>
          </p:cNvPr>
          <p:cNvGrpSpPr/>
          <p:nvPr/>
        </p:nvGrpSpPr>
        <p:grpSpPr>
          <a:xfrm>
            <a:off x="4277360" y="104721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3EA4FFA2-B953-493D-AF12-C8A8B25A4D3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存储驱动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91E814A-6858-4C17-B443-3D34EB69B81F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driver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510326FC-E334-4651-A7C2-34D3A751D161}"/>
              </a:ext>
            </a:extLst>
          </p:cNvPr>
          <p:cNvSpPr txBox="1"/>
          <p:nvPr/>
        </p:nvSpPr>
        <p:spPr>
          <a:xfrm>
            <a:off x="2078355" y="1733042"/>
            <a:ext cx="7447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UFS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把不同的物理位置的目录合并到同一个目录中，只有最上层可写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455653-66EF-497D-AD4A-74EA3E2BD141}"/>
              </a:ext>
            </a:extLst>
          </p:cNvPr>
          <p:cNvGrpSpPr/>
          <p:nvPr/>
        </p:nvGrpSpPr>
        <p:grpSpPr>
          <a:xfrm>
            <a:off x="1695450" y="2724912"/>
            <a:ext cx="8620760" cy="3662680"/>
            <a:chOff x="1395" y="3240"/>
            <a:chExt cx="13576" cy="576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CC1C8E6-A96E-48EB-8B19-A1925CC4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5" y="3240"/>
              <a:ext cx="8301" cy="5768"/>
            </a:xfrm>
            <a:prstGeom prst="rect">
              <a:avLst/>
            </a:prstGeom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6E36A47A-CA02-460D-BA71-C7BCD6248A87}"/>
                </a:ext>
              </a:extLst>
            </p:cNvPr>
            <p:cNvCxnSpPr/>
            <p:nvPr/>
          </p:nvCxnSpPr>
          <p:spPr>
            <a:xfrm>
              <a:off x="6610" y="7421"/>
              <a:ext cx="30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19CF75C4-2021-4CF8-8CB6-C9807C22DBE9}"/>
                </a:ext>
              </a:extLst>
            </p:cNvPr>
            <p:cNvCxnSpPr/>
            <p:nvPr/>
          </p:nvCxnSpPr>
          <p:spPr>
            <a:xfrm>
              <a:off x="6565" y="4840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7EF43D4-6A44-4EA8-92E9-E04BD7553E58}"/>
                </a:ext>
              </a:extLst>
            </p:cNvPr>
            <p:cNvSpPr txBox="1"/>
            <p:nvPr/>
          </p:nvSpPr>
          <p:spPr>
            <a:xfrm>
              <a:off x="9696" y="4599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A8C4C44-D87A-4B54-8BFC-115295D12C6B}"/>
                </a:ext>
              </a:extLst>
            </p:cNvPr>
            <p:cNvSpPr txBox="1"/>
            <p:nvPr/>
          </p:nvSpPr>
          <p:spPr>
            <a:xfrm>
              <a:off x="9689" y="7180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A526927D-0872-4D9E-B9BD-96A66FA8C1CA}"/>
                </a:ext>
              </a:extLst>
            </p:cNvPr>
            <p:cNvCxnSpPr>
              <a:stCxn id="16" idx="2"/>
              <a:endCxn id="17" idx="0"/>
            </p:cNvCxnSpPr>
            <p:nvPr/>
          </p:nvCxnSpPr>
          <p:spPr>
            <a:xfrm flipH="1">
              <a:off x="11093" y="5082"/>
              <a:ext cx="7" cy="20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F30B4B1-61D2-43EB-9B99-22EAC21DF33D}"/>
                </a:ext>
              </a:extLst>
            </p:cNvPr>
            <p:cNvSpPr txBox="1"/>
            <p:nvPr/>
          </p:nvSpPr>
          <p:spPr>
            <a:xfrm>
              <a:off x="11130" y="5890"/>
              <a:ext cx="17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unification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96374C47-7352-423A-B7B4-281FA0E70F98}"/>
                </a:ext>
              </a:extLst>
            </p:cNvPr>
            <p:cNvCxnSpPr>
              <a:stCxn id="19" idx="3"/>
            </p:cNvCxnSpPr>
            <p:nvPr/>
          </p:nvCxnSpPr>
          <p:spPr>
            <a:xfrm>
              <a:off x="12836" y="6132"/>
              <a:ext cx="10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94B3B03-BB08-4876-85A0-B4AF7A33A04C}"/>
                </a:ext>
              </a:extLst>
            </p:cNvPr>
            <p:cNvSpPr txBox="1"/>
            <p:nvPr/>
          </p:nvSpPr>
          <p:spPr>
            <a:xfrm>
              <a:off x="13846" y="5891"/>
              <a:ext cx="112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</a:p>
          </p:txBody>
        </p: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EC713D85-0E7B-49AF-B93F-4FB07B9B80CF}"/>
                </a:ext>
              </a:extLst>
            </p:cNvPr>
            <p:cNvCxnSpPr/>
            <p:nvPr/>
          </p:nvCxnSpPr>
          <p:spPr>
            <a:xfrm>
              <a:off x="9134" y="3534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FE738D9-1678-4818-8338-A08E56D1B057}"/>
                </a:ext>
              </a:extLst>
            </p:cNvPr>
            <p:cNvSpPr txBox="1"/>
            <p:nvPr/>
          </p:nvSpPr>
          <p:spPr>
            <a:xfrm>
              <a:off x="12394" y="3293"/>
              <a:ext cx="21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可写层，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23054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CA925ED6-EE83-47E8-9288-10DDC5C62E23}"/>
              </a:ext>
            </a:extLst>
          </p:cNvPr>
          <p:cNvGrpSpPr/>
          <p:nvPr/>
        </p:nvGrpSpPr>
        <p:grpSpPr>
          <a:xfrm>
            <a:off x="4259072" y="100149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D9B18666-6CDF-4F0C-9CA4-4EF9F1912255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AUFS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FB80C58-FC21-48A4-BF8F-0925A18BF87A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CB5D512-88DB-48B1-A92B-9619B6832C7D}"/>
              </a:ext>
            </a:extLst>
          </p:cNvPr>
          <p:cNvSpPr txBox="1"/>
          <p:nvPr/>
        </p:nvSpPr>
        <p:spPr>
          <a:xfrm>
            <a:off x="1377442" y="6109462"/>
            <a:ext cx="6120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</a:rPr>
              <a:t>实验：</a:t>
            </a:r>
            <a:r>
              <a:rPr lang="en-US" altLang="zh-CN" dirty="0">
                <a:solidFill>
                  <a:schemeClr val="accent1"/>
                </a:solidFill>
              </a:rPr>
              <a:t>mount -t aufs -o dirs=./test1:./test2 none ./union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DC0F654-484F-4EFE-B864-54CCD72791CC}"/>
              </a:ext>
            </a:extLst>
          </p:cNvPr>
          <p:cNvCxnSpPr>
            <a:endCxn id="15" idx="2"/>
          </p:cNvCxnSpPr>
          <p:nvPr/>
        </p:nvCxnSpPr>
        <p:spPr>
          <a:xfrm>
            <a:off x="1621282" y="2662682"/>
            <a:ext cx="3957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EDEB8004-26F7-4309-8617-E892FF933D7E}"/>
              </a:ext>
            </a:extLst>
          </p:cNvPr>
          <p:cNvSpPr/>
          <p:nvPr/>
        </p:nvSpPr>
        <p:spPr>
          <a:xfrm>
            <a:off x="1553972" y="2571877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4287E51-5B5D-41A4-B75E-1840A0DDA9EF}"/>
              </a:ext>
            </a:extLst>
          </p:cNvPr>
          <p:cNvSpPr txBox="1"/>
          <p:nvPr/>
        </p:nvSpPr>
        <p:spPr>
          <a:xfrm>
            <a:off x="1074547" y="2844292"/>
            <a:ext cx="1145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Another UFS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739073D-5086-430B-B415-FC090CCE1469}"/>
              </a:ext>
            </a:extLst>
          </p:cNvPr>
          <p:cNvSpPr/>
          <p:nvPr/>
        </p:nvSpPr>
        <p:spPr>
          <a:xfrm>
            <a:off x="5578602" y="2571877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3CF6EE-4A6C-4A4D-B759-4441EE561EEE}"/>
              </a:ext>
            </a:extLst>
          </p:cNvPr>
          <p:cNvSpPr txBox="1"/>
          <p:nvPr/>
        </p:nvSpPr>
        <p:spPr>
          <a:xfrm>
            <a:off x="2780792" y="2844292"/>
            <a:ext cx="1344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Alternative UFS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2A5E787-E490-4392-8B3E-B653FEDEC7F9}"/>
              </a:ext>
            </a:extLst>
          </p:cNvPr>
          <p:cNvSpPr/>
          <p:nvPr/>
        </p:nvSpPr>
        <p:spPr>
          <a:xfrm>
            <a:off x="3359912" y="2575687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AD95778-FAB5-4C66-90A2-120B5F4BD8E8}"/>
              </a:ext>
            </a:extLst>
          </p:cNvPr>
          <p:cNvSpPr txBox="1"/>
          <p:nvPr/>
        </p:nvSpPr>
        <p:spPr>
          <a:xfrm>
            <a:off x="4999482" y="2844292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Advance UFS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0BC70AD-990D-491A-9E07-E0C0C705A39A}"/>
              </a:ext>
            </a:extLst>
          </p:cNvPr>
          <p:cNvSpPr txBox="1"/>
          <p:nvPr/>
        </p:nvSpPr>
        <p:spPr>
          <a:xfrm>
            <a:off x="2388997" y="2081022"/>
            <a:ext cx="2128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2006，冈岛顺治郎</a:t>
            </a:r>
          </a:p>
        </p:txBody>
      </p:sp>
      <p:pic>
        <p:nvPicPr>
          <p:cNvPr id="20" name="图片 5" descr="303b32303236333033323bbedcbef8bdfbd6b9b7c3ceca">
            <a:extLst>
              <a:ext uri="{FF2B5EF4-FFF2-40B4-BE49-F238E27FC236}">
                <a16:creationId xmlns:a16="http://schemas.microsoft.com/office/drawing/2014/main" id="{9BE74FB0-A7CB-4F9A-A282-EB3E3EA84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1307" y="4436872"/>
            <a:ext cx="914400" cy="9144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E232D447-EAB7-46B4-AE22-2E830EE29CE3}"/>
              </a:ext>
            </a:extLst>
          </p:cNvPr>
          <p:cNvSpPr txBox="1"/>
          <p:nvPr/>
        </p:nvSpPr>
        <p:spPr>
          <a:xfrm>
            <a:off x="2825242" y="4741037"/>
            <a:ext cx="12553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 Kernel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AD8116-AD63-411A-9133-FFEACC08EA8A}"/>
              </a:ext>
            </a:extLst>
          </p:cNvPr>
          <p:cNvSpPr txBox="1"/>
          <p:nvPr/>
        </p:nvSpPr>
        <p:spPr>
          <a:xfrm>
            <a:off x="4795012" y="4740402"/>
            <a:ext cx="24758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初期的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强依赖于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AUFS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419732B-A6C7-4198-91F5-7B0CF1E7FFF4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 flipV="1">
            <a:off x="4080637" y="4894072"/>
            <a:ext cx="71437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37A17BF-F8D1-4A2F-A47B-9C286BE4CA01}"/>
              </a:ext>
            </a:extLst>
          </p:cNvPr>
          <p:cNvSpPr txBox="1"/>
          <p:nvPr/>
        </p:nvSpPr>
        <p:spPr>
          <a:xfrm>
            <a:off x="1407287" y="3749802"/>
            <a:ext cx="40919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它的代码被批评为是“稠密，不可读，无注释”。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1A09B64-EF60-480C-896F-03C94CA5B527}"/>
              </a:ext>
            </a:extLst>
          </p:cNvPr>
          <p:cNvCxnSpPr>
            <a:stCxn id="16" idx="2"/>
            <a:endCxn id="24" idx="0"/>
          </p:cNvCxnSpPr>
          <p:nvPr/>
        </p:nvCxnSpPr>
        <p:spPr>
          <a:xfrm>
            <a:off x="3453257" y="3150997"/>
            <a:ext cx="0" cy="5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7BEE01E-AE68-4786-95D5-96CBFA9F8693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3453257" y="4056507"/>
            <a:ext cx="0" cy="68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FCF0BB87-069A-47C6-80C7-9351C8E1D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807" y="1799717"/>
            <a:ext cx="1372235" cy="772160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455AE88-C6A2-4E71-A6BC-50C230A14A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807" y="3004947"/>
            <a:ext cx="1362075" cy="715645"/>
          </a:xfrm>
          <a:prstGeom prst="rect">
            <a:avLst/>
          </a:prstGeom>
        </p:spPr>
      </p:pic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0A6C70DB-C2DB-4B1F-9857-3056941D4A5B}"/>
              </a:ext>
            </a:extLst>
          </p:cNvPr>
          <p:cNvCxnSpPr>
            <a:stCxn id="15" idx="6"/>
          </p:cNvCxnSpPr>
          <p:nvPr/>
        </p:nvCxnSpPr>
        <p:spPr>
          <a:xfrm flipV="1">
            <a:off x="5765292" y="2315337"/>
            <a:ext cx="1758950" cy="347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BB691CA4-3871-472D-BD1D-4B3CACDD5423}"/>
              </a:ext>
            </a:extLst>
          </p:cNvPr>
          <p:cNvCxnSpPr>
            <a:endCxn id="28" idx="1"/>
          </p:cNvCxnSpPr>
          <p:nvPr/>
        </p:nvCxnSpPr>
        <p:spPr>
          <a:xfrm>
            <a:off x="5789422" y="2669667"/>
            <a:ext cx="1810385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344767CD-4241-4E47-B0EB-24E0D8524940}"/>
              </a:ext>
            </a:extLst>
          </p:cNvPr>
          <p:cNvSpPr txBox="1"/>
          <p:nvPr/>
        </p:nvSpPr>
        <p:spPr>
          <a:xfrm>
            <a:off x="6287262" y="208102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接受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A4E4E55-D2E6-434A-AFD0-89AABF8E0067}"/>
              </a:ext>
            </a:extLst>
          </p:cNvPr>
          <p:cNvSpPr txBox="1"/>
          <p:nvPr/>
        </p:nvSpPr>
        <p:spPr>
          <a:xfrm>
            <a:off x="6287262" y="3056382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拒绝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CEFB0FE-72B5-44C3-ABC7-5C5A4A8C50E0}"/>
              </a:ext>
            </a:extLst>
          </p:cNvPr>
          <p:cNvSpPr txBox="1"/>
          <p:nvPr/>
        </p:nvSpPr>
        <p:spPr>
          <a:xfrm>
            <a:off x="9193657" y="2081022"/>
            <a:ext cx="1463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docker </a:t>
            </a:r>
            <a:r>
              <a:rPr lang="zh-CN" altLang="en-US" sz="1400"/>
              <a:t>生产推荐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BDB1377-EF8E-4998-8DDC-F26EFCCBD082}"/>
              </a:ext>
            </a:extLst>
          </p:cNvPr>
          <p:cNvSpPr txBox="1"/>
          <p:nvPr/>
        </p:nvSpPr>
        <p:spPr>
          <a:xfrm>
            <a:off x="9193657" y="3209417"/>
            <a:ext cx="2381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/>
              <a:t>通过</a:t>
            </a:r>
            <a:r>
              <a:rPr lang="en-US" altLang="zh-CN" sz="1400" dirty="0"/>
              <a:t>device mapper</a:t>
            </a:r>
            <a:r>
              <a:rPr lang="zh-CN" altLang="en-US" sz="1400"/>
              <a:t>机制实现</a:t>
            </a:r>
          </a:p>
          <a:p>
            <a:r>
              <a:rPr lang="zh-CN" altLang="en-US" sz="1400"/>
              <a:t>生产不推荐</a:t>
            </a:r>
          </a:p>
        </p:txBody>
      </p:sp>
      <p:pic>
        <p:nvPicPr>
          <p:cNvPr id="35" name="图片 30" descr="303b31393936353335353bcecabac5">
            <a:extLst>
              <a:ext uri="{FF2B5EF4-FFF2-40B4-BE49-F238E27FC236}">
                <a16:creationId xmlns:a16="http://schemas.microsoft.com/office/drawing/2014/main" id="{5FD3B1E6-69B8-4CB2-B5DD-F83943627A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9257" y="4527042"/>
            <a:ext cx="914400" cy="133159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F81140FF-3709-4618-91A4-13C0971AE4B6}"/>
              </a:ext>
            </a:extLst>
          </p:cNvPr>
          <p:cNvSpPr txBox="1"/>
          <p:nvPr/>
        </p:nvSpPr>
        <p:spPr>
          <a:xfrm>
            <a:off x="9193657" y="5047107"/>
            <a:ext cx="2040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Unification Filesystem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作用是什么</a:t>
            </a:r>
          </a:p>
        </p:txBody>
      </p:sp>
    </p:spTree>
    <p:extLst>
      <p:ext uri="{BB962C8B-B14F-4D97-AF65-F5344CB8AC3E}">
        <p14:creationId xmlns:p14="http://schemas.microsoft.com/office/powerpoint/2010/main" val="3856102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AC3A757-841A-49D0-9911-D302ED0E383C}"/>
              </a:ext>
            </a:extLst>
          </p:cNvPr>
          <p:cNvSpPr/>
          <p:nvPr/>
        </p:nvSpPr>
        <p:spPr>
          <a:xfrm>
            <a:off x="4294945" y="842793"/>
            <a:ext cx="3048000" cy="3217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D6217BD-5026-400A-B6A2-0814F704E7A4}"/>
              </a:ext>
            </a:extLst>
          </p:cNvPr>
          <p:cNvSpPr/>
          <p:nvPr/>
        </p:nvSpPr>
        <p:spPr>
          <a:xfrm>
            <a:off x="4447345" y="995193"/>
            <a:ext cx="3048000" cy="3217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组合 1">
            <a:extLst>
              <a:ext uri="{FF2B5EF4-FFF2-40B4-BE49-F238E27FC236}">
                <a16:creationId xmlns:a16="http://schemas.microsoft.com/office/drawing/2014/main" id="{C277D9CD-366F-4DA8-97E8-FEE500827503}"/>
              </a:ext>
            </a:extLst>
          </p:cNvPr>
          <p:cNvGrpSpPr/>
          <p:nvPr/>
        </p:nvGrpSpPr>
        <p:grpSpPr>
          <a:xfrm>
            <a:off x="4365611" y="886214"/>
            <a:ext cx="3048000" cy="536963"/>
            <a:chOff x="6617" y="513"/>
            <a:chExt cx="6400" cy="1128"/>
          </a:xfrm>
        </p:grpSpPr>
        <p:sp>
          <p:nvSpPr>
            <p:cNvPr id="68" name="文本框 27">
              <a:extLst>
                <a:ext uri="{FF2B5EF4-FFF2-40B4-BE49-F238E27FC236}">
                  <a16:creationId xmlns:a16="http://schemas.microsoft.com/office/drawing/2014/main" id="{F38123F5-1995-49D7-817A-D5A93E7954F6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Mapper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4D1510B3-114D-4B1C-A137-A62A504A70F9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0992467C-B4C6-441E-BE0E-BFF9C7709419}"/>
              </a:ext>
            </a:extLst>
          </p:cNvPr>
          <p:cNvSpPr txBox="1"/>
          <p:nvPr/>
        </p:nvSpPr>
        <p:spPr>
          <a:xfrm>
            <a:off x="799011" y="1423177"/>
            <a:ext cx="105048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 mapper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  <a:p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为底层</a:t>
            </a:r>
            <a:r>
              <a:rPr lang="en-US" altLang="zh-CN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Block Device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提供抽象设备，实现了类似于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AUFS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的功能，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引入的最重要技术之一。</a:t>
            </a:r>
          </a:p>
          <a:p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 layer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都是下层的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snapshot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read&amp;write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91574010-F6A7-4918-A945-CD4F8540E0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51" y="2853197"/>
            <a:ext cx="4301490" cy="3714115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34DB5F81-6B9A-436B-A41B-FF6554B07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8461" y="3251342"/>
            <a:ext cx="6433820" cy="331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7007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6AC3A757-841A-49D0-9911-D302ED0E383C}"/>
              </a:ext>
            </a:extLst>
          </p:cNvPr>
          <p:cNvSpPr/>
          <p:nvPr/>
        </p:nvSpPr>
        <p:spPr>
          <a:xfrm>
            <a:off x="4294945" y="842793"/>
            <a:ext cx="3048000" cy="3217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2D6217BD-5026-400A-B6A2-0814F704E7A4}"/>
              </a:ext>
            </a:extLst>
          </p:cNvPr>
          <p:cNvSpPr/>
          <p:nvPr/>
        </p:nvSpPr>
        <p:spPr>
          <a:xfrm>
            <a:off x="4447345" y="995193"/>
            <a:ext cx="3048000" cy="3217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1">
            <a:extLst>
              <a:ext uri="{FF2B5EF4-FFF2-40B4-BE49-F238E27FC236}">
                <a16:creationId xmlns:a16="http://schemas.microsoft.com/office/drawing/2014/main" id="{C4F94045-0617-448D-98AB-460F7FFB48D6}"/>
              </a:ext>
            </a:extLst>
          </p:cNvPr>
          <p:cNvGrpSpPr/>
          <p:nvPr/>
        </p:nvGrpSpPr>
        <p:grpSpPr>
          <a:xfrm>
            <a:off x="4304792" y="995193"/>
            <a:ext cx="3048000" cy="536963"/>
            <a:chOff x="6617" y="513"/>
            <a:chExt cx="6400" cy="1128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A0EB4879-D9ED-444B-8949-3567B997CC2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Overlay2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928B62B-4A85-4FF3-ADFB-A4C42AB616A1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0CE2A83-81D0-43D4-8A71-49AE8DAECA72}"/>
              </a:ext>
            </a:extLst>
          </p:cNvPr>
          <p:cNvGrpSpPr/>
          <p:nvPr/>
        </p:nvGrpSpPr>
        <p:grpSpPr>
          <a:xfrm>
            <a:off x="426212" y="1821987"/>
            <a:ext cx="10930636" cy="1837690"/>
            <a:chOff x="226" y="1944"/>
            <a:chExt cx="17015" cy="2894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1D62CD7-3A4D-40DF-8EDD-4178804CD875}"/>
                </a:ext>
              </a:extLst>
            </p:cNvPr>
            <p:cNvSpPr txBox="1"/>
            <p:nvPr/>
          </p:nvSpPr>
          <p:spPr>
            <a:xfrm>
              <a:off x="11657" y="2046"/>
              <a:ext cx="5584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Overlay2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</a:p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3.10 Centos or REDHAT</a:t>
              </a:r>
            </a:p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以上内核</a:t>
              </a:r>
            </a:p>
            <a:p>
              <a:endPara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sz="1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更快更稳定，通用性更强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396E942-C8E2-4A18-B0AF-EFA4C0FD8B56}"/>
                </a:ext>
              </a:extLst>
            </p:cNvPr>
            <p:cNvGrpSpPr/>
            <p:nvPr/>
          </p:nvGrpSpPr>
          <p:grpSpPr>
            <a:xfrm>
              <a:off x="226" y="1944"/>
              <a:ext cx="11310" cy="2894"/>
              <a:chOff x="226" y="1944"/>
              <a:chExt cx="11310" cy="2894"/>
            </a:xfrm>
          </p:grpSpPr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5C389AE-377F-4CE2-8E77-6B24678AA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6" y="1944"/>
                <a:ext cx="11310" cy="2895"/>
              </a:xfrm>
              <a:prstGeom prst="rect">
                <a:avLst/>
              </a:prstGeom>
            </p:spPr>
          </p:pic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54BB00B-5321-4B42-BD3F-0BFED2843E0D}"/>
                  </a:ext>
                </a:extLst>
              </p:cNvPr>
              <p:cNvSpPr/>
              <p:nvPr/>
            </p:nvSpPr>
            <p:spPr>
              <a:xfrm>
                <a:off x="9271" y="1944"/>
                <a:ext cx="1480" cy="28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475EF355-5345-4BB9-8DD6-C73AEA26A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13" y="3764552"/>
            <a:ext cx="5322032" cy="28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955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7957" y="2528074"/>
            <a:ext cx="5890779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lang="en-US" altLang="zh-CN" sz="4000" b="1" kern="0" dirty="0">
                <a:solidFill>
                  <a:prstClr val="black"/>
                </a:solidFill>
                <a:cs typeface="+mn-ea"/>
                <a:sym typeface="+mn-lt"/>
              </a:rPr>
              <a:t>DOCKER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BASE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7958" y="330229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概要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57958" y="370240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网络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92498" y="3302290"/>
            <a:ext cx="2316478" cy="393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容器，镜像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092498" y="370240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存储</a:t>
            </a:r>
          </a:p>
        </p:txBody>
      </p:sp>
      <p:sp>
        <p:nvSpPr>
          <p:cNvPr id="9" name="泪滴形 8"/>
          <p:cNvSpPr/>
          <p:nvPr/>
        </p:nvSpPr>
        <p:spPr>
          <a:xfrm rot="16200000" flipV="1">
            <a:off x="1845070" y="1885553"/>
            <a:ext cx="2855488" cy="2802414"/>
          </a:xfrm>
          <a:prstGeom prst="teardrop">
            <a:avLst/>
          </a:prstGeom>
          <a:solidFill>
            <a:schemeClr val="accent1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5647" y="2129073"/>
            <a:ext cx="2505075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02</a:t>
            </a:r>
            <a:endParaRPr kumimoji="0" lang="zh-CN" altLang="en-US" sz="96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57958" y="4313028"/>
            <a:ext cx="5890778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54753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4F2E9C11-FC0E-4A59-8EE3-963BD905A3F8}"/>
              </a:ext>
            </a:extLst>
          </p:cNvPr>
          <p:cNvGrpSpPr/>
          <p:nvPr/>
        </p:nvGrpSpPr>
        <p:grpSpPr>
          <a:xfrm>
            <a:off x="1080135" y="2012950"/>
            <a:ext cx="5005070" cy="1210945"/>
            <a:chOff x="1629" y="2230"/>
            <a:chExt cx="7882" cy="1907"/>
          </a:xfrm>
        </p:grpSpPr>
        <p:pic>
          <p:nvPicPr>
            <p:cNvPr id="6" name="图片 1" descr="303b343538383935383bb9abcbbe">
              <a:extLst>
                <a:ext uri="{FF2B5EF4-FFF2-40B4-BE49-F238E27FC236}">
                  <a16:creationId xmlns:a16="http://schemas.microsoft.com/office/drawing/2014/main" id="{F0D24DEE-CFCC-4221-8F88-7BAF2366B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29" y="2556"/>
              <a:ext cx="1440" cy="1440"/>
            </a:xfrm>
            <a:prstGeom prst="rect">
              <a:avLst/>
            </a:prstGeom>
          </p:spPr>
        </p:pic>
        <p:pic>
          <p:nvPicPr>
            <p:cNvPr id="7" name="图片 3" descr="303b32313535373837363bbcafd7b0cfe4">
              <a:extLst>
                <a:ext uri="{FF2B5EF4-FFF2-40B4-BE49-F238E27FC236}">
                  <a16:creationId xmlns:a16="http://schemas.microsoft.com/office/drawing/2014/main" id="{C9E4D2E7-481F-4A6B-A176-06315EC41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32" y="2349"/>
              <a:ext cx="1440" cy="1440"/>
            </a:xfrm>
            <a:prstGeom prst="rect">
              <a:avLst/>
            </a:prstGeom>
          </p:spPr>
        </p:pic>
        <p:pic>
          <p:nvPicPr>
            <p:cNvPr id="8" name="图片 5" descr="303b32303135353735303b415050d3a6d3c3">
              <a:extLst>
                <a:ext uri="{FF2B5EF4-FFF2-40B4-BE49-F238E27FC236}">
                  <a16:creationId xmlns:a16="http://schemas.microsoft.com/office/drawing/2014/main" id="{0CB44936-C195-4667-B2A1-1D30A731D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23" y="2230"/>
              <a:ext cx="800" cy="800"/>
            </a:xfrm>
            <a:prstGeom prst="rect">
              <a:avLst/>
            </a:prstGeom>
          </p:spPr>
        </p:pic>
        <p:pic>
          <p:nvPicPr>
            <p:cNvPr id="12" name="图片 7" descr="303b32303338393737343bbcfdcdb7">
              <a:extLst>
                <a:ext uri="{FF2B5EF4-FFF2-40B4-BE49-F238E27FC236}">
                  <a16:creationId xmlns:a16="http://schemas.microsoft.com/office/drawing/2014/main" id="{7EF084D7-A732-4324-9188-4837E6664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100000">
              <a:off x="3309" y="2349"/>
              <a:ext cx="1789" cy="1789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9FBA97D4-B0E7-4742-A343-0A73C28168F0}"/>
                </a:ext>
              </a:extLst>
            </p:cNvPr>
            <p:cNvSpPr txBox="1"/>
            <p:nvPr/>
          </p:nvSpPr>
          <p:spPr>
            <a:xfrm>
              <a:off x="3889" y="3306"/>
              <a:ext cx="84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打包</a:t>
              </a: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7F2B5C40-74B5-4049-AF4B-D04A2FDCE883}"/>
                </a:ext>
              </a:extLst>
            </p:cNvPr>
            <p:cNvCxnSpPr>
              <a:stCxn id="7" idx="3"/>
              <a:endCxn id="15" idx="1"/>
            </p:cNvCxnSpPr>
            <p:nvPr/>
          </p:nvCxnSpPr>
          <p:spPr>
            <a:xfrm flipV="1">
              <a:off x="6372" y="3055"/>
              <a:ext cx="2049" cy="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片 10" descr="303b32303139323831383bd3c3bba7">
              <a:extLst>
                <a:ext uri="{FF2B5EF4-FFF2-40B4-BE49-F238E27FC236}">
                  <a16:creationId xmlns:a16="http://schemas.microsoft.com/office/drawing/2014/main" id="{31D4A323-969A-4569-943C-C909AB0A0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421" y="2509"/>
              <a:ext cx="1091" cy="1091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55AE0E3-CBB6-48C6-ABE9-BB27393B720F}"/>
                </a:ext>
              </a:extLst>
            </p:cNvPr>
            <p:cNvSpPr txBox="1"/>
            <p:nvPr/>
          </p:nvSpPr>
          <p:spPr>
            <a:xfrm>
              <a:off x="6553" y="2586"/>
              <a:ext cx="168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Deployment</a:t>
              </a:r>
            </a:p>
          </p:txBody>
        </p:sp>
      </p:grpSp>
      <p:sp>
        <p:nvSpPr>
          <p:cNvPr id="17" name="文本框 16">
            <a:extLst>
              <a:ext uri="{FF2B5EF4-FFF2-40B4-BE49-F238E27FC236}">
                <a16:creationId xmlns:a16="http://schemas.microsoft.com/office/drawing/2014/main" id="{9EEE077F-FBDF-4ACA-A8F2-1E8F70DF56ED}"/>
              </a:ext>
            </a:extLst>
          </p:cNvPr>
          <p:cNvSpPr txBox="1"/>
          <p:nvPr/>
        </p:nvSpPr>
        <p:spPr>
          <a:xfrm>
            <a:off x="6798945" y="2088515"/>
            <a:ext cx="3850640" cy="1340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曾经是某个公司，应用程序快速打包发布的工具</a:t>
            </a: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实现，程序员开发完成后，自动化打包所有依赖，通过单个文件（容器镜像）简单部署</a:t>
            </a:r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D7D54-5C50-4503-95FE-0D27D888880E}"/>
              </a:ext>
            </a:extLst>
          </p:cNvPr>
          <p:cNvGrpSpPr/>
          <p:nvPr/>
        </p:nvGrpSpPr>
        <p:grpSpPr>
          <a:xfrm>
            <a:off x="987425" y="3795395"/>
            <a:ext cx="6832600" cy="787400"/>
            <a:chOff x="1629" y="5794"/>
            <a:chExt cx="10760" cy="1240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D961E069-D2E5-4781-AEEA-9EFA97BC7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29" y="5864"/>
              <a:ext cx="1471" cy="1103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18E429BB-6F53-4D27-9C1F-56742FCD3D45}"/>
                </a:ext>
              </a:extLst>
            </p:cNvPr>
            <p:cNvSpPr txBox="1"/>
            <p:nvPr/>
          </p:nvSpPr>
          <p:spPr>
            <a:xfrm>
              <a:off x="3100" y="6125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ym typeface="+mn-ea"/>
                </a:rPr>
                <a:t>+</a:t>
              </a:r>
              <a:endParaRPr lang="zh-CN" altLang="en-US"/>
            </a:p>
          </p:txBody>
        </p:sp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24597A10-AD6D-4FF1-9FCC-E51DF3024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68" y="5794"/>
              <a:ext cx="1391" cy="1241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9B6936B-3E03-4F0A-9997-0135B3DDEF17}"/>
                </a:ext>
              </a:extLst>
            </p:cNvPr>
            <p:cNvSpPr txBox="1"/>
            <p:nvPr/>
          </p:nvSpPr>
          <p:spPr>
            <a:xfrm>
              <a:off x="5392" y="6126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dirty="0">
                  <a:sym typeface="+mn-ea"/>
                </a:rPr>
                <a:t>=</a:t>
              </a:r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552CB406-F6DA-4E8F-8D83-05179D1D3C6F}"/>
                </a:ext>
              </a:extLst>
            </p:cNvPr>
            <p:cNvSpPr txBox="1"/>
            <p:nvPr/>
          </p:nvSpPr>
          <p:spPr>
            <a:xfrm>
              <a:off x="6133" y="6175"/>
              <a:ext cx="252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运维的终点？？？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3CCBF35-B0B4-44F7-AB07-1C75233FA31A}"/>
                </a:ext>
              </a:extLst>
            </p:cNvPr>
            <p:cNvSpPr txBox="1"/>
            <p:nvPr/>
          </p:nvSpPr>
          <p:spPr>
            <a:xfrm>
              <a:off x="9021" y="6173"/>
              <a:ext cx="336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！新的挑战！</a:t>
              </a:r>
            </a:p>
          </p:txBody>
        </p:sp>
      </p:grpSp>
      <p:pic>
        <p:nvPicPr>
          <p:cNvPr id="25" name="图片 24" descr="303b32313534313037333bd4cbceac">
            <a:extLst>
              <a:ext uri="{FF2B5EF4-FFF2-40B4-BE49-F238E27FC236}">
                <a16:creationId xmlns:a16="http://schemas.microsoft.com/office/drawing/2014/main" id="{76C031CC-B81F-4040-830D-531F4FC7688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490470" y="5131435"/>
            <a:ext cx="563245" cy="563245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B4B994DD-7E2A-4E1E-B8C5-8CF5269D8D5D}"/>
              </a:ext>
            </a:extLst>
          </p:cNvPr>
          <p:cNvSpPr txBox="1"/>
          <p:nvPr/>
        </p:nvSpPr>
        <p:spPr>
          <a:xfrm>
            <a:off x="3342005" y="5318760"/>
            <a:ext cx="1828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Operation Engineer</a:t>
            </a:r>
          </a:p>
        </p:txBody>
      </p:sp>
      <p:pic>
        <p:nvPicPr>
          <p:cNvPr id="27" name="图片 26" descr="303b32313533393631303bcff2d3d2bcfdcdb7">
            <a:extLst>
              <a:ext uri="{FF2B5EF4-FFF2-40B4-BE49-F238E27FC236}">
                <a16:creationId xmlns:a16="http://schemas.microsoft.com/office/drawing/2014/main" id="{0BF2DCE2-A6E9-4EB4-90AC-B588D4676B6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65750" y="5268595"/>
            <a:ext cx="1551940" cy="406400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C5ACABB1-715B-4659-9C5E-4247BFBAD17F}"/>
              </a:ext>
            </a:extLst>
          </p:cNvPr>
          <p:cNvGrpSpPr/>
          <p:nvPr/>
        </p:nvGrpSpPr>
        <p:grpSpPr>
          <a:xfrm>
            <a:off x="8248650" y="5086985"/>
            <a:ext cx="1872615" cy="1543685"/>
            <a:chOff x="10635" y="7437"/>
            <a:chExt cx="2949" cy="2431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12C40216-0B7F-43BF-AE25-CAABFA93FF3F}"/>
                </a:ext>
              </a:extLst>
            </p:cNvPr>
            <p:cNvSpPr txBox="1"/>
            <p:nvPr/>
          </p:nvSpPr>
          <p:spPr>
            <a:xfrm>
              <a:off x="10635" y="7437"/>
              <a:ext cx="276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14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DevOps Engineer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EBAF7A6-EBE8-42A0-AD3F-6B4425A81474}"/>
                </a:ext>
              </a:extLst>
            </p:cNvPr>
            <p:cNvSpPr txBox="1"/>
            <p:nvPr/>
          </p:nvSpPr>
          <p:spPr>
            <a:xfrm>
              <a:off x="10822" y="8028"/>
              <a:ext cx="276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关注：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研发效能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服务平台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需求驱动</a:t>
              </a: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自动运维</a:t>
              </a: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1BE89E59-BB85-49D4-8165-658F2335EC8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17690" y="5086985"/>
            <a:ext cx="1257935" cy="76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683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32" name="组合 1">
            <a:extLst>
              <a:ext uri="{FF2B5EF4-FFF2-40B4-BE49-F238E27FC236}">
                <a16:creationId xmlns:a16="http://schemas.microsoft.com/office/drawing/2014/main" id="{CF8024F1-A393-468E-BFE4-6E41187CDDBD}"/>
              </a:ext>
            </a:extLst>
          </p:cNvPr>
          <p:cNvGrpSpPr/>
          <p:nvPr/>
        </p:nvGrpSpPr>
        <p:grpSpPr>
          <a:xfrm>
            <a:off x="4307205" y="1298956"/>
            <a:ext cx="3048000" cy="536963"/>
            <a:chOff x="6617" y="513"/>
            <a:chExt cx="6400" cy="1128"/>
          </a:xfrm>
        </p:grpSpPr>
        <p:sp>
          <p:nvSpPr>
            <p:cNvPr id="33" name="文本框 27">
              <a:extLst>
                <a:ext uri="{FF2B5EF4-FFF2-40B4-BE49-F238E27FC236}">
                  <a16:creationId xmlns:a16="http://schemas.microsoft.com/office/drawing/2014/main" id="{83916F91-178C-488F-B39D-E6A56C0BF4BA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的一些问题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E66DA1C-B1A2-4107-BD26-9A798FB1582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401246B-A4F2-4697-8B61-75CAFDE088E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2845335" y="2169279"/>
            <a:ext cx="6501330" cy="987185"/>
            <a:chOff x="2845335" y="2097881"/>
            <a:chExt cx="6501330" cy="987185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2659B49B-38C8-4E38-8FBB-4A5ABE52B555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8359480" y="2098969"/>
              <a:ext cx="496060" cy="985009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10ABEC1-C375-4133-91C4-B28E8FD2DC79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845335" y="2255831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一个</a:t>
              </a:r>
              <a:r>
                <a:rPr lang="en-US" altLang="zh-CN" dirty="0">
                  <a:solidFill>
                    <a:srgbClr val="5F5F5F"/>
                  </a:solidFill>
                  <a:sym typeface="Arial" panose="020B0604020202020204" pitchFamily="34" charset="0"/>
                </a:rPr>
                <a:t>docker</a:t>
              </a:r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容器中应该运行几个程序？</a:t>
              </a:r>
            </a:p>
          </p:txBody>
        </p:sp>
        <p:sp>
          <p:nvSpPr>
            <p:cNvPr id="38" name="燕尾形 26">
              <a:extLst>
                <a:ext uri="{FF2B5EF4-FFF2-40B4-BE49-F238E27FC236}">
                  <a16:creationId xmlns:a16="http://schemas.microsoft.com/office/drawing/2014/main" id="{E0E2CC3E-A96C-4EFD-AA51-D656F95CB127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8359480" y="2097881"/>
              <a:ext cx="987185" cy="987185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lstStyle/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ED88767-825D-4414-B72E-A0D70CB38C1C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845335" y="3535046"/>
            <a:ext cx="6501330" cy="987185"/>
            <a:chOff x="2845335" y="3463648"/>
            <a:chExt cx="6501330" cy="987185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163503CE-221F-4C3B-B3BE-19E9CB257CA2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8359480" y="3464736"/>
              <a:ext cx="496060" cy="985009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95DF51DB-F2D2-4C9B-9950-08AFF3F1AC7E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845335" y="3621598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用户空间中端口重复问题如何解决？</a:t>
              </a:r>
            </a:p>
          </p:txBody>
        </p:sp>
        <p:sp>
          <p:nvSpPr>
            <p:cNvPr id="42" name="燕尾形 30">
              <a:extLst>
                <a:ext uri="{FF2B5EF4-FFF2-40B4-BE49-F238E27FC236}">
                  <a16:creationId xmlns:a16="http://schemas.microsoft.com/office/drawing/2014/main" id="{CEB6C504-E0A9-48DA-B887-D01E18C9B7B9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8359480" y="3463648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C0CB000D-4FFB-46A5-85DD-B5CCCBD4BE33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2845335" y="4900813"/>
            <a:ext cx="6501330" cy="987185"/>
            <a:chOff x="2845335" y="4829415"/>
            <a:chExt cx="6501330" cy="987185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9889E44-56F2-42B9-A8BF-92B89C2FA75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8359480" y="4830503"/>
              <a:ext cx="496060" cy="985009"/>
            </a:xfrm>
            <a:prstGeom prst="rect">
              <a:avLst/>
            </a:prstGeom>
            <a:solidFill>
              <a:srgbClr val="D26078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FD2E42A8-7A38-45AC-9499-3F0B23A8743F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845335" y="4987365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容器生命周期的特点？云存储必要吗？</a:t>
              </a:r>
            </a:p>
          </p:txBody>
        </p:sp>
        <p:sp>
          <p:nvSpPr>
            <p:cNvPr id="46" name="燕尾形 34">
              <a:extLst>
                <a:ext uri="{FF2B5EF4-FFF2-40B4-BE49-F238E27FC236}">
                  <a16:creationId xmlns:a16="http://schemas.microsoft.com/office/drawing/2014/main" id="{6116A5EC-127C-4FF8-B5FF-30C4FA4F897B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8359480" y="4829415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D26078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lstStyle/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495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7957" y="2528074"/>
            <a:ext cx="5890779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7958" y="330229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技术发展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057958" y="370240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容器化技术基础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092498" y="330229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虚拟化</a:t>
            </a:r>
          </a:p>
        </p:txBody>
      </p:sp>
      <p:sp>
        <p:nvSpPr>
          <p:cNvPr id="9" name="泪滴形 8"/>
          <p:cNvSpPr/>
          <p:nvPr/>
        </p:nvSpPr>
        <p:spPr>
          <a:xfrm rot="16200000" flipV="1">
            <a:off x="1845070" y="1885553"/>
            <a:ext cx="2855488" cy="2802414"/>
          </a:xfrm>
          <a:prstGeom prst="teardrop">
            <a:avLst/>
          </a:prstGeom>
          <a:solidFill>
            <a:schemeClr val="accent1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5647" y="2129073"/>
            <a:ext cx="2505075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01</a:t>
            </a:r>
            <a:endParaRPr kumimoji="0" lang="zh-CN" altLang="en-US" sz="96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57958" y="4313028"/>
            <a:ext cx="5890778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8EFC334F-AF07-438F-A7C8-D9B374147B4E}"/>
              </a:ext>
            </a:extLst>
          </p:cNvPr>
          <p:cNvSpPr/>
          <p:nvPr/>
        </p:nvSpPr>
        <p:spPr>
          <a:xfrm>
            <a:off x="4447345" y="995193"/>
            <a:ext cx="3048000" cy="32179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74C3377-C493-4E1D-AE9E-DB5CA872523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27207" y="995193"/>
            <a:ext cx="137586" cy="56606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B6D9EE7D-759E-4827-A52A-6A54AC2130D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60140" y="1837805"/>
            <a:ext cx="471720" cy="471720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E14CCCCE-B98B-42D9-9920-12DEADA34DE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5603639" y="1970519"/>
            <a:ext cx="231931" cy="199942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5723EFA-8FCB-46B7-A1B9-9AFB855D6367}"/>
              </a:ext>
            </a:extLst>
          </p:cNvPr>
          <p:cNvSpPr/>
          <p:nvPr>
            <p:custDataLst>
              <p:tags r:id="rId4"/>
            </p:custDataLst>
          </p:nvPr>
        </p:nvSpPr>
        <p:spPr bwMode="auto">
          <a:xfrm>
            <a:off x="2122637" y="1779464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lxc</a:t>
            </a:r>
            <a:r>
              <a:rPr lang="zh-CN" altLang="en-US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，符合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Apache 2.0 </a:t>
            </a:r>
            <a:r>
              <a:rPr lang="zh-CN" altLang="en-US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开源协议</a:t>
            </a: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9AEC316A-9201-4045-BFE9-607AF656E0F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860140" y="3253914"/>
            <a:ext cx="471720" cy="471720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2014.6</a:t>
            </a:r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5136210D-ED93-41DB-806B-5F1FE089C3F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16200000">
            <a:off x="5603639" y="3389803"/>
            <a:ext cx="231931" cy="199942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73DFE1A-EB93-45DE-B715-EB80BAAFE2B0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122637" y="3198748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 1.0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发布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1A3B70E-3402-4262-8DF8-85E92ABBD45D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860140" y="4673197"/>
            <a:ext cx="471720" cy="471720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</a:p>
        </p:txBody>
      </p:sp>
      <p:sp>
        <p:nvSpPr>
          <p:cNvPr id="41" name="等腰三角形 40">
            <a:extLst>
              <a:ext uri="{FF2B5EF4-FFF2-40B4-BE49-F238E27FC236}">
                <a16:creationId xmlns:a16="http://schemas.microsoft.com/office/drawing/2014/main" id="{A3234BB7-17D9-4B5F-9314-A2133B9D79E8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 rot="16200000">
            <a:off x="5603639" y="4809086"/>
            <a:ext cx="231931" cy="199942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1EEEBFCD-683D-4C72-B080-3BB947572DCB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2122637" y="4618031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docker-ce 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19.03</a:t>
            </a: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B39B3C2-5863-4BEA-9E0C-2D2EA14889E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860140" y="2544272"/>
            <a:ext cx="471720" cy="471720"/>
          </a:xfrm>
          <a:prstGeom prst="ellipse">
            <a:avLst/>
          </a:prstGeom>
          <a:solidFill>
            <a:srgbClr val="3498D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2014.4</a:t>
            </a:r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3CA68034-10A0-462F-B825-5FD7976DB80A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 rot="5400000" flipH="1">
            <a:off x="6356431" y="2680161"/>
            <a:ext cx="231931" cy="199942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0D2C5850-0B22-4783-989B-6B8F8A327102}"/>
              </a:ext>
            </a:extLst>
          </p:cNvPr>
          <p:cNvSpPr/>
          <p:nvPr>
            <p:custDataLst>
              <p:tags r:id="rId13"/>
            </p:custDataLst>
          </p:nvPr>
        </p:nvSpPr>
        <p:spPr bwMode="auto">
          <a:xfrm>
            <a:off x="6786659" y="2489106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亚马逊、微软、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Google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Facebook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业界大佬宣布支持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B4811B3C-6CCF-4F17-976C-5B2AE5F0E63B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5860140" y="3963555"/>
            <a:ext cx="471720" cy="471720"/>
          </a:xfrm>
          <a:prstGeom prst="ellipse">
            <a:avLst/>
          </a:prstGeom>
          <a:solidFill>
            <a:srgbClr val="69A35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1FFA8524-C5A2-4ED5-B510-5FC5F39D7EB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 rot="5400000" flipH="1">
            <a:off x="6356431" y="4099445"/>
            <a:ext cx="231931" cy="199942"/>
          </a:xfrm>
          <a:prstGeom prst="triangl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F16BAE5E-334F-4AA2-BFE5-9E659AA648DD}"/>
              </a:ext>
            </a:extLst>
          </p:cNvPr>
          <p:cNvSpPr/>
          <p:nvPr>
            <p:custDataLst>
              <p:tags r:id="rId16"/>
            </p:custDataLst>
          </p:nvPr>
        </p:nvSpPr>
        <p:spPr bwMode="auto">
          <a:xfrm>
            <a:off x="6786659" y="3908390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获得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9500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万美元的融资，为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的发展带来了深远影响</a:t>
            </a: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044D4277-896A-4FFC-A536-A4FA11B988F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860140" y="5382837"/>
            <a:ext cx="471720" cy="471720"/>
          </a:xfrm>
          <a:prstGeom prst="ellipse">
            <a:avLst/>
          </a:prstGeom>
          <a:solidFill>
            <a:srgbClr val="FFC000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</a:t>
            </a:r>
          </a:p>
        </p:txBody>
      </p:sp>
      <p:sp>
        <p:nvSpPr>
          <p:cNvPr id="50" name="等腰三角形 49">
            <a:extLst>
              <a:ext uri="{FF2B5EF4-FFF2-40B4-BE49-F238E27FC236}">
                <a16:creationId xmlns:a16="http://schemas.microsoft.com/office/drawing/2014/main" id="{F0575F7F-DB56-4D8D-BA98-6BF659575F5C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 rot="5400000" flipH="1">
            <a:off x="6356431" y="5518727"/>
            <a:ext cx="231931" cy="1999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7346A754-D13F-41CC-B5E5-5F1BB495AF5F}"/>
              </a:ext>
            </a:extLst>
          </p:cNvPr>
          <p:cNvSpPr/>
          <p:nvPr>
            <p:custDataLst>
              <p:tags r:id="rId19"/>
            </p:custDataLst>
          </p:nvPr>
        </p:nvSpPr>
        <p:spPr bwMode="auto">
          <a:xfrm>
            <a:off x="6786659" y="5327671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kubernetes</a:t>
            </a:r>
            <a:r>
              <a:rPr lang="zh-CN" altLang="en-US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已然成为了</a:t>
            </a:r>
            <a:r>
              <a:rPr lang="en-US" altLang="zh-CN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 dirty="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编排的标准</a:t>
            </a:r>
          </a:p>
        </p:txBody>
      </p:sp>
    </p:spTree>
    <p:extLst>
      <p:ext uri="{BB962C8B-B14F-4D97-AF65-F5344CB8AC3E}">
        <p14:creationId xmlns:p14="http://schemas.microsoft.com/office/powerpoint/2010/main" val="921758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FEA55D3C-1D0B-4AB3-9B80-FF52C10B374F}"/>
              </a:ext>
            </a:extLst>
          </p:cNvPr>
          <p:cNvSpPr txBox="1"/>
          <p:nvPr/>
        </p:nvSpPr>
        <p:spPr>
          <a:xfrm>
            <a:off x="7067550" y="2456815"/>
            <a:ext cx="38849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server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：容器运行节点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client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api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均在</a:t>
            </a:r>
            <a:r>
              <a:rPr lang="en-US" altLang="zh-CN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这个程序中。</a:t>
            </a: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403095D7-6ED4-4EA0-A71C-8923B819D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390" y="1595120"/>
            <a:ext cx="46863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20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0827BDBE-1762-4E76-9AAA-FEA97AC17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1818640"/>
            <a:ext cx="3027045" cy="2720975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64B0BF63-DD4B-456F-A979-17BFC3B2A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980" y="1819275"/>
            <a:ext cx="3034030" cy="272034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086D38BC-A7AF-4D58-B759-025549D3598F}"/>
              </a:ext>
            </a:extLst>
          </p:cNvPr>
          <p:cNvSpPr txBox="1"/>
          <p:nvPr/>
        </p:nvSpPr>
        <p:spPr>
          <a:xfrm>
            <a:off x="1871980" y="4996815"/>
            <a:ext cx="5866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lxc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6.5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默认）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 &gt; libcontainer</a:t>
            </a:r>
          </a:p>
          <a:p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6092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00A72C-C854-4F60-B648-714E9E67C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872" y="1636903"/>
            <a:ext cx="7783195" cy="390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631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C784440E-A7CE-47D5-8DFB-8CB39E0B28DC}"/>
              </a:ext>
            </a:extLst>
          </p:cNvPr>
          <p:cNvGrpSpPr/>
          <p:nvPr/>
        </p:nvGrpSpPr>
        <p:grpSpPr>
          <a:xfrm>
            <a:off x="2534757" y="1435363"/>
            <a:ext cx="8684858" cy="4959958"/>
            <a:chOff x="1709" y="2210"/>
            <a:chExt cx="13910" cy="803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DE07070-04BD-4053-92E3-A7381554B48A}"/>
                </a:ext>
              </a:extLst>
            </p:cNvPr>
            <p:cNvGrpSpPr/>
            <p:nvPr/>
          </p:nvGrpSpPr>
          <p:grpSpPr>
            <a:xfrm>
              <a:off x="2079" y="3327"/>
              <a:ext cx="1580" cy="2412"/>
              <a:chOff x="1536" y="5321"/>
              <a:chExt cx="1580" cy="2412"/>
            </a:xfrm>
          </p:grpSpPr>
          <p:grpSp>
            <p:nvGrpSpPr>
              <p:cNvPr id="46" name="组合 45">
                <a:extLst>
                  <a:ext uri="{FF2B5EF4-FFF2-40B4-BE49-F238E27FC236}">
                    <a16:creationId xmlns:a16="http://schemas.microsoft.com/office/drawing/2014/main" id="{08A6EF46-8BA3-4A0D-8C78-0163658F2058}"/>
                  </a:ext>
                </a:extLst>
              </p:cNvPr>
              <p:cNvGrpSpPr/>
              <p:nvPr/>
            </p:nvGrpSpPr>
            <p:grpSpPr>
              <a:xfrm>
                <a:off x="1676" y="5321"/>
                <a:ext cx="1440" cy="1930"/>
                <a:chOff x="4604" y="6332"/>
                <a:chExt cx="1440" cy="1930"/>
              </a:xfrm>
            </p:grpSpPr>
            <p:pic>
              <p:nvPicPr>
                <p:cNvPr id="48" name="图片 1" descr="303b32303236373435373bcec4bcfe">
                  <a:extLst>
                    <a:ext uri="{FF2B5EF4-FFF2-40B4-BE49-F238E27FC236}">
                      <a16:creationId xmlns:a16="http://schemas.microsoft.com/office/drawing/2014/main" id="{FA403611-7DF0-4096-AF12-33AA5C95D5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" y="6822"/>
                  <a:ext cx="1440" cy="1440"/>
                </a:xfrm>
                <a:prstGeom prst="rect">
                  <a:avLst/>
                </a:prstGeom>
              </p:spPr>
            </p:pic>
            <p:pic>
              <p:nvPicPr>
                <p:cNvPr id="49" name="图片 5" descr="303b333636313334343bd6b1b3df">
                  <a:extLst>
                    <a:ext uri="{FF2B5EF4-FFF2-40B4-BE49-F238E27FC236}">
                      <a16:creationId xmlns:a16="http://schemas.microsoft.com/office/drawing/2014/main" id="{AD6C77FF-EB67-4C1E-9CBB-AF4978543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 rot="18120000">
                  <a:off x="4054" y="6953"/>
                  <a:ext cx="1473" cy="231"/>
                </a:xfrm>
                <a:prstGeom prst="rect">
                  <a:avLst/>
                </a:prstGeom>
              </p:spPr>
            </p:pic>
          </p:grp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47CDA23D-DCF7-448E-ADD4-1F07339038E5}"/>
                  </a:ext>
                </a:extLst>
              </p:cNvPr>
              <p:cNvSpPr txBox="1"/>
              <p:nvPr/>
            </p:nvSpPr>
            <p:spPr>
              <a:xfrm>
                <a:off x="1536" y="7251"/>
                <a:ext cx="158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Dockerfile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826B8D9-B563-4ED9-82F4-5D13ABDDF959}"/>
                </a:ext>
              </a:extLst>
            </p:cNvPr>
            <p:cNvGrpSpPr/>
            <p:nvPr/>
          </p:nvGrpSpPr>
          <p:grpSpPr>
            <a:xfrm>
              <a:off x="6882" y="3814"/>
              <a:ext cx="3078" cy="2098"/>
              <a:chOff x="6882" y="3814"/>
              <a:chExt cx="3078" cy="2098"/>
            </a:xfrm>
          </p:grpSpPr>
          <p:sp>
            <p:nvSpPr>
              <p:cNvPr id="37" name="圆角矩形 15">
                <a:extLst>
                  <a:ext uri="{FF2B5EF4-FFF2-40B4-BE49-F238E27FC236}">
                    <a16:creationId xmlns:a16="http://schemas.microsoft.com/office/drawing/2014/main" id="{4BDF510F-794E-4BB4-8D36-6CC996E8724C}"/>
                  </a:ext>
                </a:extLst>
              </p:cNvPr>
              <p:cNvSpPr/>
              <p:nvPr/>
            </p:nvSpPr>
            <p:spPr>
              <a:xfrm>
                <a:off x="6882" y="381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15636F3B-E987-4D8A-8180-17E39920B356}"/>
                  </a:ext>
                </a:extLst>
              </p:cNvPr>
              <p:cNvGrpSpPr/>
              <p:nvPr/>
            </p:nvGrpSpPr>
            <p:grpSpPr>
              <a:xfrm>
                <a:off x="8108" y="4343"/>
                <a:ext cx="1220" cy="1220"/>
                <a:chOff x="7721" y="4282"/>
                <a:chExt cx="1220" cy="1220"/>
              </a:xfrm>
            </p:grpSpPr>
            <p:sp>
              <p:nvSpPr>
                <p:cNvPr id="40" name="立方体 39">
                  <a:extLst>
                    <a:ext uri="{FF2B5EF4-FFF2-40B4-BE49-F238E27FC236}">
                      <a16:creationId xmlns:a16="http://schemas.microsoft.com/office/drawing/2014/main" id="{27FBA03A-0FCB-4E02-8061-9417A6ECF24F}"/>
                    </a:ext>
                  </a:extLst>
                </p:cNvPr>
                <p:cNvSpPr/>
                <p:nvPr/>
              </p:nvSpPr>
              <p:spPr>
                <a:xfrm>
                  <a:off x="7968" y="4282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立方体 40">
                  <a:extLst>
                    <a:ext uri="{FF2B5EF4-FFF2-40B4-BE49-F238E27FC236}">
                      <a16:creationId xmlns:a16="http://schemas.microsoft.com/office/drawing/2014/main" id="{FBA705AE-92F8-479A-AB11-E938B6C795EE}"/>
                    </a:ext>
                  </a:extLst>
                </p:cNvPr>
                <p:cNvSpPr/>
                <p:nvPr/>
              </p:nvSpPr>
              <p:spPr>
                <a:xfrm>
                  <a:off x="7837" y="4689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" name="立方体 41">
                  <a:extLst>
                    <a:ext uri="{FF2B5EF4-FFF2-40B4-BE49-F238E27FC236}">
                      <a16:creationId xmlns:a16="http://schemas.microsoft.com/office/drawing/2014/main" id="{BB6497CB-F37E-4801-8584-D200827A33F0}"/>
                    </a:ext>
                  </a:extLst>
                </p:cNvPr>
                <p:cNvSpPr/>
                <p:nvPr/>
              </p:nvSpPr>
              <p:spPr>
                <a:xfrm>
                  <a:off x="8244" y="4598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立方体 42">
                  <a:extLst>
                    <a:ext uri="{FF2B5EF4-FFF2-40B4-BE49-F238E27FC236}">
                      <a16:creationId xmlns:a16="http://schemas.microsoft.com/office/drawing/2014/main" id="{7C291120-33E0-4D90-82F6-2DC390749946}"/>
                    </a:ext>
                  </a:extLst>
                </p:cNvPr>
                <p:cNvSpPr/>
                <p:nvPr/>
              </p:nvSpPr>
              <p:spPr>
                <a:xfrm>
                  <a:off x="8128" y="500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" name="立方体 43">
                  <a:extLst>
                    <a:ext uri="{FF2B5EF4-FFF2-40B4-BE49-F238E27FC236}">
                      <a16:creationId xmlns:a16="http://schemas.microsoft.com/office/drawing/2014/main" id="{5FF423E8-696A-4A2B-AA7D-E963BB463109}"/>
                    </a:ext>
                  </a:extLst>
                </p:cNvPr>
                <p:cNvSpPr/>
                <p:nvPr/>
              </p:nvSpPr>
              <p:spPr>
                <a:xfrm>
                  <a:off x="8535" y="493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5" name="立方体 44">
                  <a:extLst>
                    <a:ext uri="{FF2B5EF4-FFF2-40B4-BE49-F238E27FC236}">
                      <a16:creationId xmlns:a16="http://schemas.microsoft.com/office/drawing/2014/main" id="{7CFDE8BC-9189-4A0E-AB2E-3A85D7113062}"/>
                    </a:ext>
                  </a:extLst>
                </p:cNvPr>
                <p:cNvSpPr/>
                <p:nvPr/>
              </p:nvSpPr>
              <p:spPr>
                <a:xfrm>
                  <a:off x="7721" y="5096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0D7B7DFF-EAAC-42DA-91DA-65125D3127D4}"/>
                  </a:ext>
                </a:extLst>
              </p:cNvPr>
              <p:cNvSpPr txBox="1"/>
              <p:nvPr/>
            </p:nvSpPr>
            <p:spPr>
              <a:xfrm>
                <a:off x="6882" y="3965"/>
                <a:ext cx="120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b="1" dirty="0"/>
                  <a:t>Images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04C3EF9-C714-4234-B7D5-BD8CF377F3E2}"/>
                </a:ext>
              </a:extLst>
            </p:cNvPr>
            <p:cNvGrpSpPr/>
            <p:nvPr/>
          </p:nvGrpSpPr>
          <p:grpSpPr>
            <a:xfrm>
              <a:off x="6882" y="6744"/>
              <a:ext cx="3079" cy="2098"/>
              <a:chOff x="6882" y="6744"/>
              <a:chExt cx="3079" cy="2098"/>
            </a:xfrm>
          </p:grpSpPr>
          <p:sp>
            <p:nvSpPr>
              <p:cNvPr id="34" name="圆角矩形 18">
                <a:extLst>
                  <a:ext uri="{FF2B5EF4-FFF2-40B4-BE49-F238E27FC236}">
                    <a16:creationId xmlns:a16="http://schemas.microsoft.com/office/drawing/2014/main" id="{5FFF83E3-DCC2-429C-A583-B1001EC6E12A}"/>
                  </a:ext>
                </a:extLst>
              </p:cNvPr>
              <p:cNvSpPr/>
              <p:nvPr/>
            </p:nvSpPr>
            <p:spPr>
              <a:xfrm>
                <a:off x="6882" y="674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16539936-34CC-4DE3-BA60-09E4C780B0DD}"/>
                  </a:ext>
                </a:extLst>
              </p:cNvPr>
              <p:cNvSpPr txBox="1"/>
              <p:nvPr/>
            </p:nvSpPr>
            <p:spPr>
              <a:xfrm>
                <a:off x="6882" y="7018"/>
                <a:ext cx="164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/>
                  <a:t>Containers</a:t>
                </a:r>
              </a:p>
            </p:txBody>
          </p:sp>
          <p:pic>
            <p:nvPicPr>
              <p:cNvPr id="36" name="图片 20" descr="303b32303235333637363bb3ddc2d6">
                <a:extLst>
                  <a:ext uri="{FF2B5EF4-FFF2-40B4-BE49-F238E27FC236}">
                    <a16:creationId xmlns:a16="http://schemas.microsoft.com/office/drawing/2014/main" id="{71F77ACF-BB8F-4CDE-AF26-D528E1585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224" y="7402"/>
                <a:ext cx="1440" cy="1440"/>
              </a:xfrm>
              <a:prstGeom prst="rect">
                <a:avLst/>
              </a:prstGeom>
            </p:spPr>
          </p:pic>
        </p:grpSp>
        <p:cxnSp>
          <p:nvCxnSpPr>
            <p:cNvPr id="12" name="曲线连接符 26">
              <a:extLst>
                <a:ext uri="{FF2B5EF4-FFF2-40B4-BE49-F238E27FC236}">
                  <a16:creationId xmlns:a16="http://schemas.microsoft.com/office/drawing/2014/main" id="{50217205-332C-4534-B01F-DA0C1D6942D5}"/>
                </a:ext>
              </a:extLst>
            </p:cNvPr>
            <p:cNvCxnSpPr>
              <a:stCxn id="48" idx="3"/>
              <a:endCxn id="37" idx="1"/>
            </p:cNvCxnSpPr>
            <p:nvPr/>
          </p:nvCxnSpPr>
          <p:spPr>
            <a:xfrm>
              <a:off x="3659" y="4537"/>
              <a:ext cx="3223" cy="326"/>
            </a:xfrm>
            <a:prstGeom prst="curvedConnector3">
              <a:avLst>
                <a:gd name="adj1" fmla="val 50016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AEC3391-9288-4156-8196-3872575FA093}"/>
                </a:ext>
              </a:extLst>
            </p:cNvPr>
            <p:cNvSpPr txBox="1"/>
            <p:nvPr/>
          </p:nvSpPr>
          <p:spPr>
            <a:xfrm>
              <a:off x="4480" y="4176"/>
              <a:ext cx="93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build</a:t>
              </a:r>
            </a:p>
          </p:txBody>
        </p:sp>
        <p:cxnSp>
          <p:nvCxnSpPr>
            <p:cNvPr id="14" name="曲线连接符 28">
              <a:extLst>
                <a:ext uri="{FF2B5EF4-FFF2-40B4-BE49-F238E27FC236}">
                  <a16:creationId xmlns:a16="http://schemas.microsoft.com/office/drawing/2014/main" id="{DA12D98A-ECBC-4700-99C9-418B03375FFB}"/>
                </a:ext>
              </a:extLst>
            </p:cNvPr>
            <p:cNvCxnSpPr>
              <a:stCxn id="34" idx="1"/>
              <a:endCxn id="37" idx="2"/>
            </p:cNvCxnSpPr>
            <p:nvPr/>
          </p:nvCxnSpPr>
          <p:spPr>
            <a:xfrm rot="10800000" flipH="1">
              <a:off x="6882" y="5911"/>
              <a:ext cx="1540" cy="1881"/>
            </a:xfrm>
            <a:prstGeom prst="curvedConnector4">
              <a:avLst>
                <a:gd name="adj1" fmla="val -24351"/>
                <a:gd name="adj2" fmla="val 77884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2794945-66A7-41D1-A7AD-66FD8A165AF2}"/>
                </a:ext>
              </a:extLst>
            </p:cNvPr>
            <p:cNvSpPr txBox="1"/>
            <p:nvPr/>
          </p:nvSpPr>
          <p:spPr>
            <a:xfrm>
              <a:off x="5662" y="6158"/>
              <a:ext cx="12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commit</a:t>
              </a:r>
            </a:p>
          </p:txBody>
        </p:sp>
        <p:cxnSp>
          <p:nvCxnSpPr>
            <p:cNvPr id="16" name="曲线连接符 30">
              <a:extLst>
                <a:ext uri="{FF2B5EF4-FFF2-40B4-BE49-F238E27FC236}">
                  <a16:creationId xmlns:a16="http://schemas.microsoft.com/office/drawing/2014/main" id="{01422547-0120-4169-94D8-E56B0940D5F5}"/>
                </a:ext>
              </a:extLst>
            </p:cNvPr>
            <p:cNvCxnSpPr>
              <a:stCxn id="37" idx="1"/>
              <a:endCxn id="37" idx="0"/>
            </p:cNvCxnSpPr>
            <p:nvPr/>
          </p:nvCxnSpPr>
          <p:spPr>
            <a:xfrm rot="10800000" flipH="1">
              <a:off x="6882" y="3813"/>
              <a:ext cx="1540" cy="1049"/>
            </a:xfrm>
            <a:prstGeom prst="curvedConnector4">
              <a:avLst>
                <a:gd name="adj1" fmla="val -24351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6270298-E070-450D-91DC-4991F45926EC}"/>
                </a:ext>
              </a:extLst>
            </p:cNvPr>
            <p:cNvSpPr txBox="1"/>
            <p:nvPr/>
          </p:nvSpPr>
          <p:spPr>
            <a:xfrm>
              <a:off x="6178" y="3082"/>
              <a:ext cx="7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tag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1A74A55E-0995-4646-8F6E-4DB9AC356CEE}"/>
                </a:ext>
              </a:extLst>
            </p:cNvPr>
            <p:cNvGrpSpPr/>
            <p:nvPr/>
          </p:nvGrpSpPr>
          <p:grpSpPr>
            <a:xfrm>
              <a:off x="13115" y="2210"/>
              <a:ext cx="2504" cy="2166"/>
              <a:chOff x="13401" y="2628"/>
              <a:chExt cx="2504" cy="2166"/>
            </a:xfrm>
          </p:grpSpPr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9F660004-71E2-49FD-9CEB-A4BD7EB020A6}"/>
                  </a:ext>
                </a:extLst>
              </p:cNvPr>
              <p:cNvGrpSpPr/>
              <p:nvPr/>
            </p:nvGrpSpPr>
            <p:grpSpPr>
              <a:xfrm>
                <a:off x="13401" y="2628"/>
                <a:ext cx="2504" cy="2128"/>
                <a:chOff x="12148" y="2492"/>
                <a:chExt cx="2504" cy="2128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7D1DB41E-D9E9-4AFF-94E8-1270E9D7D2A9}"/>
                    </a:ext>
                  </a:extLst>
                </p:cNvPr>
                <p:cNvSpPr/>
                <p:nvPr/>
              </p:nvSpPr>
              <p:spPr>
                <a:xfrm>
                  <a:off x="12148" y="2492"/>
                  <a:ext cx="2504" cy="212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3" name="图片 32">
                  <a:extLst>
                    <a:ext uri="{FF2B5EF4-FFF2-40B4-BE49-F238E27FC236}">
                      <a16:creationId xmlns:a16="http://schemas.microsoft.com/office/drawing/2014/main" id="{F7F2E4A2-741C-4F49-B2CF-3297FF2826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2473" y="2540"/>
                  <a:ext cx="2032" cy="1342"/>
                </a:xfrm>
                <a:prstGeom prst="rect">
                  <a:avLst/>
                </a:prstGeom>
              </p:spPr>
            </p:pic>
          </p:grp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A5F81C8-2DBE-4EDD-9FE2-C3323E987F3B}"/>
                  </a:ext>
                </a:extLst>
              </p:cNvPr>
              <p:cNvSpPr txBox="1"/>
              <p:nvPr/>
            </p:nvSpPr>
            <p:spPr>
              <a:xfrm>
                <a:off x="13870" y="4245"/>
                <a:ext cx="1711" cy="5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registry</a:t>
                </a:r>
              </a:p>
            </p:txBody>
          </p:sp>
        </p:grpSp>
        <p:cxnSp>
          <p:nvCxnSpPr>
            <p:cNvPr id="19" name="曲线连接符 37">
              <a:extLst>
                <a:ext uri="{FF2B5EF4-FFF2-40B4-BE49-F238E27FC236}">
                  <a16:creationId xmlns:a16="http://schemas.microsoft.com/office/drawing/2014/main" id="{FF61F38F-AD32-4E02-8F32-8B91F092E736}"/>
                </a:ext>
              </a:extLst>
            </p:cNvPr>
            <p:cNvCxnSpPr>
              <a:cxnSpLocks/>
              <a:endCxn id="33" idx="1"/>
            </p:cNvCxnSpPr>
            <p:nvPr/>
          </p:nvCxnSpPr>
          <p:spPr>
            <a:xfrm flipV="1">
              <a:off x="8762" y="2929"/>
              <a:ext cx="4678" cy="1519"/>
            </a:xfrm>
            <a:prstGeom prst="curved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0EB2638-39EE-4A02-9BAF-CC681894F23A}"/>
                </a:ext>
              </a:extLst>
            </p:cNvPr>
            <p:cNvSpPr txBox="1"/>
            <p:nvPr/>
          </p:nvSpPr>
          <p:spPr>
            <a:xfrm>
              <a:off x="11235" y="2765"/>
              <a:ext cx="9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push</a:t>
              </a:r>
            </a:p>
          </p:txBody>
        </p:sp>
        <p:cxnSp>
          <p:nvCxnSpPr>
            <p:cNvPr id="21" name="曲线连接符 39">
              <a:extLst>
                <a:ext uri="{FF2B5EF4-FFF2-40B4-BE49-F238E27FC236}">
                  <a16:creationId xmlns:a16="http://schemas.microsoft.com/office/drawing/2014/main" id="{C7EE5397-FCA7-4DDB-8DBB-3CCC69C0E8F7}"/>
                </a:ext>
              </a:extLst>
            </p:cNvPr>
            <p:cNvCxnSpPr>
              <a:cxnSpLocks/>
              <a:stCxn id="31" idx="2"/>
              <a:endCxn id="37" idx="3"/>
            </p:cNvCxnSpPr>
            <p:nvPr/>
          </p:nvCxnSpPr>
          <p:spPr>
            <a:xfrm rot="5400000">
              <a:off x="11957" y="2380"/>
              <a:ext cx="487" cy="4479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28DA3A6B-5862-4FE3-987E-EE341C86E439}"/>
                </a:ext>
              </a:extLst>
            </p:cNvPr>
            <p:cNvSpPr txBox="1"/>
            <p:nvPr/>
          </p:nvSpPr>
          <p:spPr>
            <a:xfrm>
              <a:off x="11932" y="4379"/>
              <a:ext cx="76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pull</a:t>
              </a:r>
            </a:p>
          </p:txBody>
        </p:sp>
        <p:cxnSp>
          <p:nvCxnSpPr>
            <p:cNvPr id="23" name="曲线连接符 41">
              <a:extLst>
                <a:ext uri="{FF2B5EF4-FFF2-40B4-BE49-F238E27FC236}">
                  <a16:creationId xmlns:a16="http://schemas.microsoft.com/office/drawing/2014/main" id="{B5D422DD-57BB-4485-836C-82D08229F39C}"/>
                </a:ext>
              </a:extLst>
            </p:cNvPr>
            <p:cNvCxnSpPr>
              <a:stCxn id="37" idx="3"/>
              <a:endCxn id="34" idx="3"/>
            </p:cNvCxnSpPr>
            <p:nvPr/>
          </p:nvCxnSpPr>
          <p:spPr>
            <a:xfrm>
              <a:off x="9961" y="4863"/>
              <a:ext cx="5" cy="2930"/>
            </a:xfrm>
            <a:prstGeom prst="curvedConnector3">
              <a:avLst>
                <a:gd name="adj1" fmla="val 7500000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B73DF182-F422-4C2E-8DB1-89541FDBCD3B}"/>
                </a:ext>
              </a:extLst>
            </p:cNvPr>
            <p:cNvSpPr txBox="1"/>
            <p:nvPr/>
          </p:nvSpPr>
          <p:spPr>
            <a:xfrm>
              <a:off x="10364" y="6158"/>
              <a:ext cx="71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run</a:t>
              </a:r>
            </a:p>
          </p:txBody>
        </p:sp>
        <p:cxnSp>
          <p:nvCxnSpPr>
            <p:cNvPr id="25" name="曲线连接符 43">
              <a:extLst>
                <a:ext uri="{FF2B5EF4-FFF2-40B4-BE49-F238E27FC236}">
                  <a16:creationId xmlns:a16="http://schemas.microsoft.com/office/drawing/2014/main" id="{82D4032E-62FE-4448-B3FF-475D9367F222}"/>
                </a:ext>
              </a:extLst>
            </p:cNvPr>
            <p:cNvCxnSpPr>
              <a:stCxn id="34" idx="3"/>
              <a:endCxn id="36" idx="2"/>
            </p:cNvCxnSpPr>
            <p:nvPr/>
          </p:nvCxnSpPr>
          <p:spPr>
            <a:xfrm flipH="1">
              <a:off x="8944" y="7793"/>
              <a:ext cx="1017" cy="1049"/>
            </a:xfrm>
            <a:prstGeom prst="curvedConnector4">
              <a:avLst>
                <a:gd name="adj1" fmla="val -36873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D1F5DDFA-BCC0-4EC2-9FF8-6E3F91C57A79}"/>
                </a:ext>
              </a:extLst>
            </p:cNvPr>
            <p:cNvSpPr txBox="1"/>
            <p:nvPr/>
          </p:nvSpPr>
          <p:spPr>
            <a:xfrm>
              <a:off x="10422" y="7937"/>
              <a:ext cx="1114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stop</a:t>
              </a:r>
            </a:p>
            <a:p>
              <a:r>
                <a:rPr lang="en-US" altLang="zh-CN" sz="1400" b="1" dirty="0"/>
                <a:t>start</a:t>
              </a:r>
            </a:p>
            <a:p>
              <a:r>
                <a:rPr lang="en-US" altLang="zh-CN" sz="1400" b="1" dirty="0"/>
                <a:t>restart</a:t>
              </a:r>
            </a:p>
          </p:txBody>
        </p:sp>
        <p:sp>
          <p:nvSpPr>
            <p:cNvPr id="27" name="圆角矩形 45">
              <a:extLst>
                <a:ext uri="{FF2B5EF4-FFF2-40B4-BE49-F238E27FC236}">
                  <a16:creationId xmlns:a16="http://schemas.microsoft.com/office/drawing/2014/main" id="{BC0C5167-5B92-4CBB-85EF-ADAB786DF0DE}"/>
                </a:ext>
              </a:extLst>
            </p:cNvPr>
            <p:cNvSpPr/>
            <p:nvPr/>
          </p:nvSpPr>
          <p:spPr>
            <a:xfrm>
              <a:off x="5493" y="3180"/>
              <a:ext cx="6113" cy="6762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BA6A295-14F6-472D-A91A-A046119E1F27}"/>
                </a:ext>
              </a:extLst>
            </p:cNvPr>
            <p:cNvSpPr txBox="1"/>
            <p:nvPr/>
          </p:nvSpPr>
          <p:spPr>
            <a:xfrm>
              <a:off x="6947" y="9339"/>
              <a:ext cx="29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/>
                <a:t>local docker instance</a:t>
              </a:r>
            </a:p>
          </p:txBody>
        </p:sp>
        <p:sp>
          <p:nvSpPr>
            <p:cNvPr id="29" name="圆角矩形 47">
              <a:extLst>
                <a:ext uri="{FF2B5EF4-FFF2-40B4-BE49-F238E27FC236}">
                  <a16:creationId xmlns:a16="http://schemas.microsoft.com/office/drawing/2014/main" id="{AB1FC89D-8A24-467C-936B-BE012C3AF6F6}"/>
                </a:ext>
              </a:extLst>
            </p:cNvPr>
            <p:cNvSpPr/>
            <p:nvPr/>
          </p:nvSpPr>
          <p:spPr>
            <a:xfrm>
              <a:off x="1709" y="2701"/>
              <a:ext cx="11109" cy="7547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9103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8" name="组合 1">
            <a:extLst>
              <a:ext uri="{FF2B5EF4-FFF2-40B4-BE49-F238E27FC236}">
                <a16:creationId xmlns:a16="http://schemas.microsoft.com/office/drawing/2014/main" id="{DB28BD8D-07FC-4370-849A-D4B051FBF561}"/>
              </a:ext>
            </a:extLst>
          </p:cNvPr>
          <p:cNvGrpSpPr/>
          <p:nvPr/>
        </p:nvGrpSpPr>
        <p:grpSpPr>
          <a:xfrm>
            <a:off x="4259072" y="1284962"/>
            <a:ext cx="3048000" cy="536963"/>
            <a:chOff x="6617" y="513"/>
            <a:chExt cx="6400" cy="1128"/>
          </a:xfrm>
        </p:grpSpPr>
        <p:sp>
          <p:nvSpPr>
            <p:cNvPr id="12" name="文本框 27">
              <a:extLst>
                <a:ext uri="{FF2B5EF4-FFF2-40B4-BE49-F238E27FC236}">
                  <a16:creationId xmlns:a16="http://schemas.microsoft.com/office/drawing/2014/main" id="{41CF37FB-A2BB-4A4D-B9E8-AA71C789775B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44FE141E-9721-4A46-BBBD-BAEB98242E90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AB4BB220-0169-4063-8433-730FE063467C}"/>
              </a:ext>
            </a:extLst>
          </p:cNvPr>
          <p:cNvSpPr/>
          <p:nvPr/>
        </p:nvSpPr>
        <p:spPr>
          <a:xfrm>
            <a:off x="4259707" y="1442343"/>
            <a:ext cx="304800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 tools are essential things</a:t>
            </a:r>
            <a:endParaRPr lang="zh-CN" altLang="en-US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2D25E96-6BF2-4F3C-BD27-30283371E37E}"/>
              </a:ext>
            </a:extLst>
          </p:cNvPr>
          <p:cNvSpPr txBox="1"/>
          <p:nvPr/>
        </p:nvSpPr>
        <p:spPr>
          <a:xfrm>
            <a:off x="2664206" y="2330196"/>
            <a:ext cx="653034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华文仿宋" panose="02010600040101010101" pitchFamily="2" charset="-122"/>
                <a:cs typeface="宋体" panose="02010600030101010101" pitchFamily="2" charset="-122"/>
              </a:rPr>
              <a:t>前提条件：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</a:rPr>
              <a:t>操作系统</a:t>
            </a:r>
            <a:r>
              <a:rPr lang="en-US" altLang="zh-CN" dirty="0">
                <a:ea typeface="华文仿宋" panose="02010600040101010101" pitchFamily="2" charset="-122"/>
                <a:cs typeface="宋体" panose="02010600030101010101" pitchFamily="2" charset="-122"/>
              </a:rPr>
              <a:t>Linux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</a:rPr>
              <a:t>可以连通网络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 dirty="0">
                <a:ea typeface="华文仿宋" panose="02010600040101010101" pitchFamily="2" charset="-122"/>
                <a:cs typeface="宋体" panose="02010600030101010101" pitchFamily="2" charset="-122"/>
              </a:rPr>
              <a:t>firewalld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ea typeface="华文仿宋" panose="0201060004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 dirty="0">
                <a:ea typeface="华文仿宋" panose="02010600040101010101" pitchFamily="2" charset="-122"/>
                <a:cs typeface="宋体" panose="02010600030101010101" pitchFamily="2" charset="-122"/>
              </a:rPr>
              <a:t>selinux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66746A-8051-4444-8B0E-64F67BB4148D}"/>
              </a:ext>
            </a:extLst>
          </p:cNvPr>
          <p:cNvSpPr txBox="1"/>
          <p:nvPr/>
        </p:nvSpPr>
        <p:spPr>
          <a:xfrm>
            <a:off x="2889504" y="4946904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  <a:hlinkClick r:id="rId3" action="ppaction://hlinkfile"/>
              </a:rPr>
              <a:t>安装部署</a:t>
            </a:r>
            <a:r>
              <a:rPr lang="en-US" altLang="zh-CN" dirty="0">
                <a:latin typeface="华文仿宋" panose="02010600040101010101" pitchFamily="2" charset="-122"/>
                <a:ea typeface="华文仿宋" panose="02010600040101010101" pitchFamily="2" charset="-122"/>
                <a:hlinkClick r:id="rId3" action="ppaction://hlinkfile"/>
              </a:rPr>
              <a:t>docker</a:t>
            </a:r>
            <a:endParaRPr lang="zh-CN" altLang="en-US" dirty="0"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352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938DA4C7-78A3-4FED-B0E8-F352FB5A0BA0}"/>
              </a:ext>
            </a:extLst>
          </p:cNvPr>
          <p:cNvGrpSpPr/>
          <p:nvPr/>
        </p:nvGrpSpPr>
        <p:grpSpPr>
          <a:xfrm>
            <a:off x="3937885" y="3026242"/>
            <a:ext cx="6018484" cy="847322"/>
            <a:chOff x="5715000" y="1581359"/>
            <a:chExt cx="3762375" cy="673388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821E55C-D086-45D2-9660-4F12C4316EE6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AB1E10D9-DDCE-4986-B793-17B5646F910B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>
                <a:extLst>
                  <a:ext uri="{FF2B5EF4-FFF2-40B4-BE49-F238E27FC236}">
                    <a16:creationId xmlns:a16="http://schemas.microsoft.com/office/drawing/2014/main" id="{EE8734D3-3480-492C-8A54-DD3F7F277DAD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2EDD822-5D6F-43E8-B983-1D7AEC3E0347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1302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12" name="组合 1">
            <a:extLst>
              <a:ext uri="{FF2B5EF4-FFF2-40B4-BE49-F238E27FC236}">
                <a16:creationId xmlns:a16="http://schemas.microsoft.com/office/drawing/2014/main" id="{270D7381-E340-4558-9E49-B15C538A0D11}"/>
              </a:ext>
            </a:extLst>
          </p:cNvPr>
          <p:cNvGrpSpPr/>
          <p:nvPr/>
        </p:nvGrpSpPr>
        <p:grpSpPr>
          <a:xfrm>
            <a:off x="1613275" y="1502071"/>
            <a:ext cx="3048000" cy="536963"/>
            <a:chOff x="6617" y="513"/>
            <a:chExt cx="6400" cy="1128"/>
          </a:xfrm>
        </p:grpSpPr>
        <p:sp>
          <p:nvSpPr>
            <p:cNvPr id="13" name="文本框 27">
              <a:extLst>
                <a:ext uri="{FF2B5EF4-FFF2-40B4-BE49-F238E27FC236}">
                  <a16:creationId xmlns:a16="http://schemas.microsoft.com/office/drawing/2014/main" id="{7ED5316C-14A1-4944-8F11-D82F13718C30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C688F89-5B96-4B95-AC89-1FD630F0F1EF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06D479CD-31A7-4EC6-80C9-D2A4937F273F}"/>
              </a:ext>
            </a:extLst>
          </p:cNvPr>
          <p:cNvSpPr/>
          <p:nvPr/>
        </p:nvSpPr>
        <p:spPr>
          <a:xfrm>
            <a:off x="2021263" y="5087447"/>
            <a:ext cx="2232025" cy="106934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pathA 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A8E5930-B404-415D-B79A-02F2D8B4DC87}"/>
              </a:ext>
            </a:extLst>
          </p:cNvPr>
          <p:cNvSpPr/>
          <p:nvPr/>
        </p:nvSpPr>
        <p:spPr>
          <a:xfrm>
            <a:off x="2021263" y="3957782"/>
            <a:ext cx="2232025" cy="106934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pathB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15F2120-1651-410E-B382-528C92714A62}"/>
              </a:ext>
            </a:extLst>
          </p:cNvPr>
          <p:cNvSpPr/>
          <p:nvPr/>
        </p:nvSpPr>
        <p:spPr>
          <a:xfrm>
            <a:off x="2021263" y="2786842"/>
            <a:ext cx="2232025" cy="1069340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pathA + pathB</a:t>
            </a:r>
          </a:p>
        </p:txBody>
      </p:sp>
    </p:spTree>
    <p:extLst>
      <p:ext uri="{BB962C8B-B14F-4D97-AF65-F5344CB8AC3E}">
        <p14:creationId xmlns:p14="http://schemas.microsoft.com/office/powerpoint/2010/main" val="40672735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F52FE386-41B9-405F-97CB-A82166CFACEE}"/>
              </a:ext>
            </a:extLst>
          </p:cNvPr>
          <p:cNvGrpSpPr/>
          <p:nvPr/>
        </p:nvGrpSpPr>
        <p:grpSpPr>
          <a:xfrm>
            <a:off x="4277360" y="1004030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19B68389-CB82-4547-AD25-3AFF8E1B0A7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10B9823-E08D-4E02-B3FE-BE1E14166DA3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pic>
        <p:nvPicPr>
          <p:cNvPr id="8" name="图片 10" descr="303b32313537303832373bcecabac5">
            <a:extLst>
              <a:ext uri="{FF2B5EF4-FFF2-40B4-BE49-F238E27FC236}">
                <a16:creationId xmlns:a16="http://schemas.microsoft.com/office/drawing/2014/main" id="{30B26423-16D6-4063-A47F-87CB4037C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4F5F89-AB21-4832-992C-446CAEB79430}"/>
              </a:ext>
            </a:extLst>
          </p:cNvPr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F169D7-2AE1-4066-9C6D-AEFAF4CE5DF5}"/>
              </a:ext>
            </a:extLst>
          </p:cNvPr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462ED2-04A2-4A3B-9AEA-04F47EC1A68E}"/>
              </a:ext>
            </a:extLst>
          </p:cNvPr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530D2A73-6BBF-4ACD-86FB-312B9D33084B}"/>
              </a:ext>
            </a:extLst>
          </p:cNvPr>
          <p:cNvSpPr/>
          <p:nvPr/>
        </p:nvSpPr>
        <p:spPr>
          <a:xfrm>
            <a:off x="1395730" y="42265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CentOS Base</a:t>
            </a:r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FAAB64B6-AD9C-4E60-8CFB-EC074D7E0E65}"/>
              </a:ext>
            </a:extLst>
          </p:cNvPr>
          <p:cNvSpPr/>
          <p:nvPr/>
        </p:nvSpPr>
        <p:spPr>
          <a:xfrm>
            <a:off x="1395730" y="376047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environment</a:t>
            </a:r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0ED32F50-38A2-4978-B3BC-42EC07512402}"/>
              </a:ext>
            </a:extLst>
          </p:cNvPr>
          <p:cNvSpPr/>
          <p:nvPr/>
        </p:nvSpPr>
        <p:spPr>
          <a:xfrm>
            <a:off x="1395730" y="340931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custom libs</a:t>
            </a:r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4E2629AC-9F11-46F2-B515-75B98737F1E3}"/>
              </a:ext>
            </a:extLst>
          </p:cNvPr>
          <p:cNvSpPr/>
          <p:nvPr/>
        </p:nvSpPr>
        <p:spPr>
          <a:xfrm>
            <a:off x="1396365" y="303784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APP</a:t>
            </a:r>
          </a:p>
        </p:txBody>
      </p:sp>
      <p:sp>
        <p:nvSpPr>
          <p:cNvPr id="19" name="圆角矩形 41">
            <a:extLst>
              <a:ext uri="{FF2B5EF4-FFF2-40B4-BE49-F238E27FC236}">
                <a16:creationId xmlns:a16="http://schemas.microsoft.com/office/drawing/2014/main" id="{07F5384C-A845-44E0-BFDA-A942A43CA499}"/>
              </a:ext>
            </a:extLst>
          </p:cNvPr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42">
            <a:extLst>
              <a:ext uri="{FF2B5EF4-FFF2-40B4-BE49-F238E27FC236}">
                <a16:creationId xmlns:a16="http://schemas.microsoft.com/office/drawing/2014/main" id="{6285CEA2-B44E-4B19-8AF8-F21A208301AF}"/>
              </a:ext>
            </a:extLst>
          </p:cNvPr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F7A1CF0-E855-4E79-9445-B887AFF8F038}"/>
              </a:ext>
            </a:extLst>
          </p:cNvPr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E9DADC-F8AC-4463-8BCB-FA2FDE8AD683}"/>
              </a:ext>
            </a:extLst>
          </p:cNvPr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D9E84EB-8903-4B31-9E28-76198146DB86}"/>
              </a:ext>
            </a:extLst>
          </p:cNvPr>
          <p:cNvSpPr txBox="1"/>
          <p:nvPr/>
        </p:nvSpPr>
        <p:spPr>
          <a:xfrm>
            <a:off x="1118235" y="4692650"/>
            <a:ext cx="49657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/>
              <a:t>[image name] = [repository]:[tag]</a:t>
            </a:r>
          </a:p>
          <a:p>
            <a:pPr algn="l"/>
            <a:endParaRPr lang="en-US" altLang="zh-CN" dirty="0"/>
          </a:p>
          <a:p>
            <a:pPr algn="l"/>
            <a:endParaRPr lang="en-US" altLang="zh-CN" dirty="0"/>
          </a:p>
          <a:p>
            <a:pPr algn="l"/>
            <a:r>
              <a:rPr lang="en-US" altLang="zh-CN" dirty="0"/>
              <a:t>lzcy5151/redis	sha9903up2903i423i</a:t>
            </a:r>
          </a:p>
          <a:p>
            <a:pPr algn="l"/>
            <a:r>
              <a:rPr lang="en-US" altLang="zh-CN" dirty="0"/>
              <a:t>lzcy5151/redis:v1.0	</a:t>
            </a:r>
            <a:r>
              <a:rPr lang="en-US" altLang="zh-CN" dirty="0">
                <a:sym typeface="+mn-ea"/>
              </a:rPr>
              <a:t>sha9903up2903i423i</a:t>
            </a:r>
          </a:p>
          <a:p>
            <a:pPr algn="l"/>
            <a:r>
              <a:rPr lang="en-US" altLang="zh-CN" dirty="0">
                <a:sym typeface="+mn-ea"/>
              </a:rPr>
              <a:t>lzcy5151/redis:v2.0	sha9903upsdfsfsfsdd</a:t>
            </a:r>
            <a:endParaRPr lang="en-US" altLang="zh-CN" dirty="0"/>
          </a:p>
          <a:p>
            <a:pPr algn="l"/>
            <a:endParaRPr lang="en-US" altLang="zh-CN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2D00A05-F5DE-44AE-AEB7-A068DDE624AC}"/>
              </a:ext>
            </a:extLst>
          </p:cNvPr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</a:p>
          <a:p>
            <a:pPr algn="ctr"/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66CA8618-E0F5-45BF-B708-EC76D606E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D93121-9E3B-415E-B75F-9924B4B649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9CE5085-80FE-4D2D-A15F-D61DC0AEBB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CED2F533-0BFE-47DB-B383-91A19400C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268495DB-53C9-4BDC-A9C8-AF64C37AB70F}"/>
              </a:ext>
            </a:extLst>
          </p:cNvPr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myApp1:v1.0.0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CBC2EA96-BC44-40AE-BD6E-E43E803657BA}"/>
              </a:ext>
            </a:extLst>
          </p:cNvPr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myApp1:v1.0.1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DDD755E-0C4E-493E-85C9-9E0A064E2981}"/>
              </a:ext>
            </a:extLst>
          </p:cNvPr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myApp2:v1.0.1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1574F0F-99F5-4001-B441-D57C2D4FAA22}"/>
              </a:ext>
            </a:extLst>
          </p:cNvPr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myApp3:v1.0.1</a:t>
            </a:r>
          </a:p>
        </p:txBody>
      </p:sp>
    </p:spTree>
    <p:extLst>
      <p:ext uri="{BB962C8B-B14F-4D97-AF65-F5344CB8AC3E}">
        <p14:creationId xmlns:p14="http://schemas.microsoft.com/office/powerpoint/2010/main" val="27178788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C2277E15-CE6B-48A9-B2BA-187708BF0FB1}"/>
              </a:ext>
            </a:extLst>
          </p:cNvPr>
          <p:cNvGrpSpPr/>
          <p:nvPr/>
        </p:nvGrpSpPr>
        <p:grpSpPr>
          <a:xfrm>
            <a:off x="4223385" y="90829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FF17DA2-1044-4D56-A274-A734848BA298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99AAFBD-AF15-431B-A069-969123BC6F7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FBB8E37-2EA3-4C1E-B2B7-99106322F425}"/>
              </a:ext>
            </a:extLst>
          </p:cNvPr>
          <p:cNvSpPr txBox="1"/>
          <p:nvPr/>
        </p:nvSpPr>
        <p:spPr>
          <a:xfrm>
            <a:off x="610235" y="1914525"/>
            <a:ext cx="334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实验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docker-001 hello-world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8443437-3DB0-4119-B58F-8E0A3B01B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52F1187-D466-42F1-B7AA-5A1B6402B884}"/>
              </a:ext>
            </a:extLst>
          </p:cNvPr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标注 4">
            <a:extLst>
              <a:ext uri="{FF2B5EF4-FFF2-40B4-BE49-F238E27FC236}">
                <a16:creationId xmlns:a16="http://schemas.microsoft.com/office/drawing/2014/main" id="{74C17A1D-71CC-46B2-BF0C-96565CC8DABB}"/>
              </a:ext>
            </a:extLst>
          </p:cNvPr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D164376-B16D-4589-8520-8537B122AB55}"/>
              </a:ext>
            </a:extLst>
          </p:cNvPr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标注 6">
            <a:extLst>
              <a:ext uri="{FF2B5EF4-FFF2-40B4-BE49-F238E27FC236}">
                <a16:creationId xmlns:a16="http://schemas.microsoft.com/office/drawing/2014/main" id="{6F845289-74D0-40D3-A58F-DC2188C357C3}"/>
              </a:ext>
            </a:extLst>
          </p:cNvPr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</a:p>
        </p:txBody>
      </p:sp>
      <p:sp>
        <p:nvSpPr>
          <p:cNvPr id="17" name="圆角矩形标注 7">
            <a:extLst>
              <a:ext uri="{FF2B5EF4-FFF2-40B4-BE49-F238E27FC236}">
                <a16:creationId xmlns:a16="http://schemas.microsoft.com/office/drawing/2014/main" id="{FF60D302-1034-44BE-A717-9982BB82374E}"/>
              </a:ext>
            </a:extLst>
          </p:cNvPr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</a:p>
        </p:txBody>
      </p:sp>
      <p:sp>
        <p:nvSpPr>
          <p:cNvPr id="18" name="圆角矩形标注 8">
            <a:extLst>
              <a:ext uri="{FF2B5EF4-FFF2-40B4-BE49-F238E27FC236}">
                <a16:creationId xmlns:a16="http://schemas.microsoft.com/office/drawing/2014/main" id="{6B15F679-44F0-4FC6-A286-F29B7BE0B6E2}"/>
              </a:ext>
            </a:extLst>
          </p:cNvPr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129AAFF-D9A5-4927-80B0-FBC2812DEC0D}"/>
              </a:ext>
            </a:extLst>
          </p:cNvPr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D9C6D3F-506C-4836-9599-B2F29F3D354A}"/>
              </a:ext>
            </a:extLst>
          </p:cNvPr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EB410E-5F11-4A72-8D5D-DA0CDD6E0DC3}"/>
              </a:ext>
            </a:extLst>
          </p:cNvPr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2D65260A-6DB5-41B9-8E13-6FEEECADC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08FBCCB1-CE86-40AC-9D39-EF186504D06F}"/>
                </a:ext>
              </a:extLst>
            </p:cNvPr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3608A010-715B-4F14-87D7-6600F09D8F5B}"/>
                </a:ext>
              </a:extLst>
            </p:cNvPr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D0E0FB8E-1457-4818-A976-4BF193A4A6A9}"/>
                </a:ext>
              </a:extLst>
            </p:cNvPr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5227E50E-79E7-41E6-806A-CAE60D2DD5D9}"/>
                </a:ext>
              </a:extLst>
            </p:cNvPr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 dirty="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</a:p>
          </p:txBody>
        </p: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BAF15E3C-E221-4E91-BDB7-6967718D8B01}"/>
                </a:ext>
              </a:extLst>
            </p:cNvPr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E190F16-99EA-4768-96B7-A7CA80CD1A19}"/>
                </a:ext>
              </a:extLst>
            </p:cNvPr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166AA2FA-5ADA-4BB3-BD89-B9DFEB6D87DE}"/>
              </a:ext>
            </a:extLst>
          </p:cNvPr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7413574D-6BD1-4E6E-A5FB-BA23C08FF52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4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AE3E621C-FEB6-426C-AFEC-F1C80986704D}"/>
              </a:ext>
            </a:extLst>
          </p:cNvPr>
          <p:cNvGrpSpPr/>
          <p:nvPr/>
        </p:nvGrpSpPr>
        <p:grpSpPr>
          <a:xfrm>
            <a:off x="4044603" y="1169415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2BE4C4F3-AE4F-4F26-BF08-70690A2F86DA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千里之行，始于足下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61AC33F-7063-45EC-91B8-B0AD2C1399F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thousand-li journey begins with the first step.</a:t>
              </a:r>
            </a:p>
          </p:txBody>
        </p:sp>
      </p:grpSp>
      <p:sp>
        <p:nvSpPr>
          <p:cNvPr id="31" name="箭头: 右 30">
            <a:extLst>
              <a:ext uri="{FF2B5EF4-FFF2-40B4-BE49-F238E27FC236}">
                <a16:creationId xmlns:a16="http://schemas.microsoft.com/office/drawing/2014/main" id="{E4E80853-D815-456E-A47F-9B0E377E8E4D}"/>
              </a:ext>
            </a:extLst>
          </p:cNvPr>
          <p:cNvSpPr/>
          <p:nvPr/>
        </p:nvSpPr>
        <p:spPr>
          <a:xfrm>
            <a:off x="1553901" y="2513165"/>
            <a:ext cx="8910551" cy="102748"/>
          </a:xfrm>
          <a:prstGeom prst="rightArrow">
            <a:avLst>
              <a:gd name="adj1" fmla="val 38148"/>
              <a:gd name="adj2" fmla="val 1088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17ECFD2C-52AC-4E73-9B40-FE0DBC4D6F76}"/>
              </a:ext>
            </a:extLst>
          </p:cNvPr>
          <p:cNvSpPr/>
          <p:nvPr/>
        </p:nvSpPr>
        <p:spPr>
          <a:xfrm>
            <a:off x="2329901" y="2450660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C8F8E6E-276C-406B-B099-55DAEC6988B8}"/>
              </a:ext>
            </a:extLst>
          </p:cNvPr>
          <p:cNvSpPr txBox="1"/>
          <p:nvPr/>
        </p:nvSpPr>
        <p:spPr>
          <a:xfrm>
            <a:off x="1853839" y="2118412"/>
            <a:ext cx="1152880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cs typeface="+mn-ea"/>
                <a:hlinkClick r:id="rId3" action="ppaction://hlinksldjump"/>
              </a:rPr>
              <a:t>Monolithic Arch</a:t>
            </a:r>
            <a:endParaRPr lang="en-US" altLang="zh-CN" sz="1000" b="1" dirty="0">
              <a:cs typeface="+mn-ea"/>
            </a:endParaRPr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A13FEBCC-D635-4A38-A3B9-ADAF2BCB556C}"/>
              </a:ext>
            </a:extLst>
          </p:cNvPr>
          <p:cNvSpPr/>
          <p:nvPr/>
        </p:nvSpPr>
        <p:spPr>
          <a:xfrm>
            <a:off x="4111181" y="2450660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FAED5776-A721-413B-BDC7-40F374E4067B}"/>
              </a:ext>
            </a:extLst>
          </p:cNvPr>
          <p:cNvSpPr/>
          <p:nvPr/>
        </p:nvSpPr>
        <p:spPr>
          <a:xfrm>
            <a:off x="5892461" y="2450660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52004E08-0B2F-4725-B3DB-8FFD90AECA32}"/>
              </a:ext>
            </a:extLst>
          </p:cNvPr>
          <p:cNvSpPr/>
          <p:nvPr/>
        </p:nvSpPr>
        <p:spPr>
          <a:xfrm>
            <a:off x="7673741" y="2450660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BDE8634-7A1A-4F4F-9037-9065E0808CF9}"/>
              </a:ext>
            </a:extLst>
          </p:cNvPr>
          <p:cNvSpPr txBox="1"/>
          <p:nvPr/>
        </p:nvSpPr>
        <p:spPr>
          <a:xfrm>
            <a:off x="3725688" y="2120218"/>
            <a:ext cx="971741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cs typeface="+mn-ea"/>
                <a:hlinkClick r:id="rId4" action="ppaction://hlinksldjump"/>
              </a:rPr>
              <a:t>Vertical Arch</a:t>
            </a:r>
            <a:endParaRPr lang="zh-CN" altLang="en-US" sz="1000" b="1" dirty="0">
              <a:cs typeface="+mn-ea"/>
              <a:sym typeface="+mn-lt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D51971E-DAA1-45DE-87C3-058355E66FC5}"/>
              </a:ext>
            </a:extLst>
          </p:cNvPr>
          <p:cNvSpPr txBox="1"/>
          <p:nvPr/>
        </p:nvSpPr>
        <p:spPr>
          <a:xfrm>
            <a:off x="5400809" y="2123830"/>
            <a:ext cx="1188146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cs typeface="+mn-ea"/>
                <a:sym typeface="+mn-lt"/>
              </a:rPr>
              <a:t>Distributed Arch</a:t>
            </a:r>
            <a:endParaRPr lang="zh-CN" altLang="en-US" sz="1000" b="1" dirty="0">
              <a:cs typeface="+mn-ea"/>
              <a:sym typeface="+mn-lt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3078306-0B98-41BF-A0C6-FAB098B59EBD}"/>
              </a:ext>
            </a:extLst>
          </p:cNvPr>
          <p:cNvSpPr txBox="1"/>
          <p:nvPr/>
        </p:nvSpPr>
        <p:spPr>
          <a:xfrm>
            <a:off x="7543126" y="2124919"/>
            <a:ext cx="461986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cs typeface="+mn-ea"/>
                <a:sym typeface="+mn-lt"/>
                <a:hlinkClick r:id="rId5" action="ppaction://hlinksldjump"/>
              </a:rPr>
              <a:t>SOA</a:t>
            </a:r>
            <a:endParaRPr lang="zh-CN" altLang="en-US" sz="1000" b="1" dirty="0">
              <a:cs typeface="+mn-ea"/>
              <a:sym typeface="+mn-lt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7600C6E-AB7A-4CAB-98A7-BF4ED5F046CD}"/>
              </a:ext>
            </a:extLst>
          </p:cNvPr>
          <p:cNvSpPr/>
          <p:nvPr/>
        </p:nvSpPr>
        <p:spPr>
          <a:xfrm>
            <a:off x="9354643" y="2450660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91DEBFD9-091A-4484-8507-F19D4AAF9B3C}"/>
              </a:ext>
            </a:extLst>
          </p:cNvPr>
          <p:cNvSpPr txBox="1"/>
          <p:nvPr/>
        </p:nvSpPr>
        <p:spPr>
          <a:xfrm>
            <a:off x="8941395" y="2124919"/>
            <a:ext cx="1083951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00" b="1" dirty="0">
                <a:cs typeface="+mn-ea"/>
                <a:sym typeface="+mn-lt"/>
                <a:hlinkClick r:id="rId6" action="ppaction://hlinksldjump"/>
              </a:rPr>
              <a:t>Micro Services</a:t>
            </a:r>
            <a:endParaRPr lang="zh-CN" altLang="en-US" sz="1000" b="1" dirty="0">
              <a:cs typeface="+mn-ea"/>
              <a:sym typeface="+mn-lt"/>
            </a:endParaRP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BCC30B6A-DB13-4232-AB97-1DA769F1B4DF}"/>
              </a:ext>
            </a:extLst>
          </p:cNvPr>
          <p:cNvSpPr/>
          <p:nvPr/>
        </p:nvSpPr>
        <p:spPr>
          <a:xfrm>
            <a:off x="1553901" y="3775814"/>
            <a:ext cx="8910551" cy="102748"/>
          </a:xfrm>
          <a:prstGeom prst="rightArrow">
            <a:avLst>
              <a:gd name="adj1" fmla="val 38148"/>
              <a:gd name="adj2" fmla="val 1088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A14671F3-0146-4281-81BB-498AAADCAC34}"/>
              </a:ext>
            </a:extLst>
          </p:cNvPr>
          <p:cNvSpPr/>
          <p:nvPr/>
        </p:nvSpPr>
        <p:spPr>
          <a:xfrm>
            <a:off x="2329901" y="3713309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EFF75D0-09B1-4064-8016-CF845B61C889}"/>
              </a:ext>
            </a:extLst>
          </p:cNvPr>
          <p:cNvSpPr/>
          <p:nvPr/>
        </p:nvSpPr>
        <p:spPr>
          <a:xfrm>
            <a:off x="3421224" y="3727773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A1B69C76-0A1A-4C80-892F-35FE47819595}"/>
              </a:ext>
            </a:extLst>
          </p:cNvPr>
          <p:cNvSpPr/>
          <p:nvPr/>
        </p:nvSpPr>
        <p:spPr>
          <a:xfrm>
            <a:off x="6732912" y="3713309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28E8C89E-7DA4-4572-B781-AD406E07F757}"/>
              </a:ext>
            </a:extLst>
          </p:cNvPr>
          <p:cNvSpPr/>
          <p:nvPr/>
        </p:nvSpPr>
        <p:spPr>
          <a:xfrm>
            <a:off x="8445590" y="3713309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641CAB1-45A2-42FD-837D-69CAC8E019BF}"/>
              </a:ext>
            </a:extLst>
          </p:cNvPr>
          <p:cNvSpPr/>
          <p:nvPr/>
        </p:nvSpPr>
        <p:spPr>
          <a:xfrm>
            <a:off x="9811415" y="3721623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B9F3385-8489-4395-8F43-710CF0677594}"/>
              </a:ext>
            </a:extLst>
          </p:cNvPr>
          <p:cNvSpPr txBox="1"/>
          <p:nvPr/>
        </p:nvSpPr>
        <p:spPr>
          <a:xfrm>
            <a:off x="1914753" y="3305705"/>
            <a:ext cx="1031051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r>
              <a:rPr lang="en-US" altLang="zh-CN" dirty="0"/>
              <a:t>Minicomputer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28C24D5-344E-4B90-8E38-A8FD90785F07}"/>
              </a:ext>
            </a:extLst>
          </p:cNvPr>
          <p:cNvSpPr txBox="1"/>
          <p:nvPr/>
        </p:nvSpPr>
        <p:spPr>
          <a:xfrm>
            <a:off x="3083020" y="3307856"/>
            <a:ext cx="877163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r>
              <a:rPr lang="en-US" altLang="zh-CN" dirty="0"/>
              <a:t>x86_Server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A7F07BF-9B2B-49B5-AA56-646E287E8BD8}"/>
              </a:ext>
            </a:extLst>
          </p:cNvPr>
          <p:cNvSpPr txBox="1"/>
          <p:nvPr/>
        </p:nvSpPr>
        <p:spPr>
          <a:xfrm>
            <a:off x="6339404" y="3305705"/>
            <a:ext cx="987771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r>
              <a:rPr lang="en-US" altLang="zh-CN" dirty="0"/>
              <a:t>Virtualization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CD99F91-963C-4BC5-A878-0BAB60A5F500}"/>
              </a:ext>
            </a:extLst>
          </p:cNvPr>
          <p:cNvSpPr txBox="1"/>
          <p:nvPr/>
        </p:nvSpPr>
        <p:spPr>
          <a:xfrm>
            <a:off x="7951895" y="3305704"/>
            <a:ext cx="1188146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r>
              <a:rPr lang="en-US" altLang="zh-CN" dirty="0"/>
              <a:t>Containerization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F2DEF10-68D9-4FAE-9EC6-C13D5A9B2E30}"/>
              </a:ext>
            </a:extLst>
          </p:cNvPr>
          <p:cNvSpPr txBox="1"/>
          <p:nvPr/>
        </p:nvSpPr>
        <p:spPr>
          <a:xfrm>
            <a:off x="9317719" y="3305704"/>
            <a:ext cx="2037300" cy="268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pPr algn="l"/>
            <a:r>
              <a:rPr lang="en-US" altLang="zh-CN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Container Orchestration</a:t>
            </a:r>
          </a:p>
        </p:txBody>
      </p:sp>
      <p:sp>
        <p:nvSpPr>
          <p:cNvPr id="68" name="箭头: 右 67">
            <a:extLst>
              <a:ext uri="{FF2B5EF4-FFF2-40B4-BE49-F238E27FC236}">
                <a16:creationId xmlns:a16="http://schemas.microsoft.com/office/drawing/2014/main" id="{D4FBAA72-F60D-4F18-9E8D-FBF709AD2F52}"/>
              </a:ext>
            </a:extLst>
          </p:cNvPr>
          <p:cNvSpPr/>
          <p:nvPr/>
        </p:nvSpPr>
        <p:spPr>
          <a:xfrm>
            <a:off x="1553901" y="4750295"/>
            <a:ext cx="8910551" cy="102748"/>
          </a:xfrm>
          <a:prstGeom prst="rightArrow">
            <a:avLst>
              <a:gd name="adj1" fmla="val 38148"/>
              <a:gd name="adj2" fmla="val 1088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D9D12731-D366-4376-B99B-F10099989D81}"/>
              </a:ext>
            </a:extLst>
          </p:cNvPr>
          <p:cNvSpPr/>
          <p:nvPr/>
        </p:nvSpPr>
        <p:spPr>
          <a:xfrm>
            <a:off x="5367847" y="4696104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09D1562F-9093-4A27-892C-712A80E69F59}"/>
              </a:ext>
            </a:extLst>
          </p:cNvPr>
          <p:cNvSpPr/>
          <p:nvPr/>
        </p:nvSpPr>
        <p:spPr>
          <a:xfrm>
            <a:off x="1553901" y="5456209"/>
            <a:ext cx="8910551" cy="102748"/>
          </a:xfrm>
          <a:prstGeom prst="rightArrow">
            <a:avLst>
              <a:gd name="adj1" fmla="val 38148"/>
              <a:gd name="adj2" fmla="val 1088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FFFFA01F-6597-489D-A52B-A7C4B01BE2DD}"/>
              </a:ext>
            </a:extLst>
          </p:cNvPr>
          <p:cNvSpPr/>
          <p:nvPr/>
        </p:nvSpPr>
        <p:spPr>
          <a:xfrm>
            <a:off x="5400809" y="5410997"/>
            <a:ext cx="200756" cy="21113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800">
              <a:cs typeface="+mn-ea"/>
              <a:sym typeface="+mn-lt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91C4E315-7212-4A0A-9A7B-A417535764CA}"/>
              </a:ext>
            </a:extLst>
          </p:cNvPr>
          <p:cNvSpPr txBox="1"/>
          <p:nvPr/>
        </p:nvSpPr>
        <p:spPr>
          <a:xfrm>
            <a:off x="5219599" y="4336355"/>
            <a:ext cx="497252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r>
              <a:rPr lang="en-US" altLang="zh-CN" dirty="0"/>
              <a:t>Agile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06951CD-343D-4CB1-9669-F943D41615EE}"/>
              </a:ext>
            </a:extLst>
          </p:cNvPr>
          <p:cNvSpPr txBox="1"/>
          <p:nvPr/>
        </p:nvSpPr>
        <p:spPr>
          <a:xfrm>
            <a:off x="5167602" y="5083633"/>
            <a:ext cx="667170" cy="2715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000" b="1">
                <a:cs typeface="+mn-ea"/>
              </a:defRPr>
            </a:lvl1pPr>
          </a:lstStyle>
          <a:p>
            <a:r>
              <a:rPr lang="en-US" altLang="zh-CN" dirty="0"/>
              <a:t>DevOps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CA320344-4FD9-4221-BEF5-87E032EE5EDC}"/>
              </a:ext>
            </a:extLst>
          </p:cNvPr>
          <p:cNvGrpSpPr/>
          <p:nvPr/>
        </p:nvGrpSpPr>
        <p:grpSpPr>
          <a:xfrm>
            <a:off x="4697059" y="1152790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72669217-AE53-4095-B313-CBE661C7804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B15195D-0642-4FB3-9B9B-512159778B51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9DEC5D6-96F7-485A-9724-86829F134752}"/>
              </a:ext>
            </a:extLst>
          </p:cNvPr>
          <p:cNvSpPr txBox="1"/>
          <p:nvPr/>
        </p:nvSpPr>
        <p:spPr>
          <a:xfrm>
            <a:off x="860389" y="2034194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Base Images or Parent Images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632D158-BFBF-4DF2-9C94-B4B929FE4794}"/>
              </a:ext>
            </a:extLst>
          </p:cNvPr>
          <p:cNvSpPr txBox="1"/>
          <p:nvPr/>
        </p:nvSpPr>
        <p:spPr>
          <a:xfrm>
            <a:off x="860389" y="2525684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C1C860F-C3E4-4E9C-A993-8FE969938718}"/>
              </a:ext>
            </a:extLst>
          </p:cNvPr>
          <p:cNvSpPr txBox="1"/>
          <p:nvPr/>
        </p:nvSpPr>
        <p:spPr>
          <a:xfrm>
            <a:off x="860389" y="4099849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520EE57-C15A-4D13-A137-57DEDA57F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89" y="4948844"/>
            <a:ext cx="991552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280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5F71B4E4-0DB9-4EDC-B843-5B0FAC70EEC3}"/>
              </a:ext>
            </a:extLst>
          </p:cNvPr>
          <p:cNvGrpSpPr/>
          <p:nvPr/>
        </p:nvGrpSpPr>
        <p:grpSpPr>
          <a:xfrm>
            <a:off x="4576618" y="145204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C478330-25CD-4325-ADD2-8DC13E41962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28E3FB0-3EC4-499C-BEBF-A24EB49048D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941509A-C974-4825-9A3D-84BE180C1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473" y="3134187"/>
            <a:ext cx="3699510" cy="2734310"/>
          </a:xfrm>
          <a:prstGeom prst="rect">
            <a:avLst/>
          </a:prstGeom>
        </p:spPr>
      </p:pic>
      <p:sp>
        <p:nvSpPr>
          <p:cNvPr id="12" name="圆角矩形标注 11">
            <a:extLst>
              <a:ext uri="{FF2B5EF4-FFF2-40B4-BE49-F238E27FC236}">
                <a16:creationId xmlns:a16="http://schemas.microsoft.com/office/drawing/2014/main" id="{BFC4F312-832F-4A6D-B8EB-2E4166AFA331}"/>
              </a:ext>
            </a:extLst>
          </p:cNvPr>
          <p:cNvSpPr/>
          <p:nvPr/>
        </p:nvSpPr>
        <p:spPr>
          <a:xfrm>
            <a:off x="4710603" y="5220797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</a:p>
        </p:txBody>
      </p:sp>
      <p:sp>
        <p:nvSpPr>
          <p:cNvPr id="13" name="圆角矩形标注 12">
            <a:extLst>
              <a:ext uri="{FF2B5EF4-FFF2-40B4-BE49-F238E27FC236}">
                <a16:creationId xmlns:a16="http://schemas.microsoft.com/office/drawing/2014/main" id="{F636A3B7-7E72-45CF-98B2-FB6E689474EA}"/>
              </a:ext>
            </a:extLst>
          </p:cNvPr>
          <p:cNvSpPr/>
          <p:nvPr/>
        </p:nvSpPr>
        <p:spPr>
          <a:xfrm>
            <a:off x="5083983" y="2837007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</a:p>
          <a:p>
            <a:pPr algn="ctr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包括程序和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</a:p>
        </p:txBody>
      </p:sp>
    </p:spTree>
    <p:extLst>
      <p:ext uri="{BB962C8B-B14F-4D97-AF65-F5344CB8AC3E}">
        <p14:creationId xmlns:p14="http://schemas.microsoft.com/office/powerpoint/2010/main" val="39726416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245844C1-442B-45D4-9D78-3BF3E3377E07}"/>
              </a:ext>
            </a:extLst>
          </p:cNvPr>
          <p:cNvGrpSpPr/>
          <p:nvPr/>
        </p:nvGrpSpPr>
        <p:grpSpPr>
          <a:xfrm>
            <a:off x="1002145" y="1495146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59526F36-B631-4194-B3EE-FFAD1945D4E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529F0E1-9662-4D99-A837-12464678BE07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0CB257-8FB8-4685-B9D5-F5CB601356A7}"/>
              </a:ext>
            </a:extLst>
          </p:cNvPr>
          <p:cNvGrpSpPr/>
          <p:nvPr/>
        </p:nvGrpSpPr>
        <p:grpSpPr>
          <a:xfrm>
            <a:off x="4535964" y="1478779"/>
            <a:ext cx="6817995" cy="3486150"/>
            <a:chOff x="3594" y="2308"/>
            <a:chExt cx="10737" cy="549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5B3E3AD-6E19-450E-A658-70745A06E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3" name="圆角矩形标注 11">
              <a:extLst>
                <a:ext uri="{FF2B5EF4-FFF2-40B4-BE49-F238E27FC236}">
                  <a16:creationId xmlns:a16="http://schemas.microsoft.com/office/drawing/2014/main" id="{B05C0C7B-B0F4-4210-B02B-F0E70CBE5209}"/>
                </a:ext>
              </a:extLst>
            </p:cNvPr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</a:p>
          </p:txBody>
        </p:sp>
        <p:sp>
          <p:nvSpPr>
            <p:cNvPr id="14" name="圆角矩形标注 12">
              <a:extLst>
                <a:ext uri="{FF2B5EF4-FFF2-40B4-BE49-F238E27FC236}">
                  <a16:creationId xmlns:a16="http://schemas.microsoft.com/office/drawing/2014/main" id="{7A8F69DA-FCA3-482A-83E2-22B71E571BA6}"/>
                </a:ext>
              </a:extLst>
            </p:cNvPr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</a:p>
          </p:txBody>
        </p:sp>
        <p:sp>
          <p:nvSpPr>
            <p:cNvPr id="15" name="圆角矩形标注 2">
              <a:extLst>
                <a:ext uri="{FF2B5EF4-FFF2-40B4-BE49-F238E27FC236}">
                  <a16:creationId xmlns:a16="http://schemas.microsoft.com/office/drawing/2014/main" id="{07C7740D-1CA8-44C0-9DFB-11320021FDFB}"/>
                </a:ext>
              </a:extLst>
            </p:cNvPr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03698DAF-23AB-4180-8D24-528E5112A38B}"/>
              </a:ext>
            </a:extLst>
          </p:cNvPr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471A9A9-10D2-4BC4-BEE2-FB46A5114291}"/>
              </a:ext>
            </a:extLst>
          </p:cNvPr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docker-002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共享内核分析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5753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9B5012DE-2B6D-482D-BFA3-74CA117D978E}"/>
              </a:ext>
            </a:extLst>
          </p:cNvPr>
          <p:cNvGrpSpPr/>
          <p:nvPr/>
        </p:nvGrpSpPr>
        <p:grpSpPr>
          <a:xfrm>
            <a:off x="4224606" y="1131623"/>
            <a:ext cx="3048000" cy="536963"/>
            <a:chOff x="6617" y="513"/>
            <a:chExt cx="6400" cy="1128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0A99CA38-1580-4777-850B-D87951AE8AA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09236BE-A6B3-47CE-956A-6B3B11285D1A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BACF4BB9-2DB8-4999-970B-0FB8EE6D2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A63EE52B-5282-4866-B24F-D96F32F3F339}"/>
              </a:ext>
            </a:extLst>
          </p:cNvPr>
          <p:cNvGrpSpPr/>
          <p:nvPr/>
        </p:nvGrpSpPr>
        <p:grpSpPr>
          <a:xfrm>
            <a:off x="7865745" y="2140585"/>
            <a:ext cx="2788285" cy="3051810"/>
            <a:chOff x="7034" y="4080"/>
            <a:chExt cx="4391" cy="4806"/>
          </a:xfrm>
        </p:grpSpPr>
        <p:sp>
          <p:nvSpPr>
            <p:cNvPr id="15" name="立方体 14">
              <a:extLst>
                <a:ext uri="{FF2B5EF4-FFF2-40B4-BE49-F238E27FC236}">
                  <a16:creationId xmlns:a16="http://schemas.microsoft.com/office/drawing/2014/main" id="{D0938B05-FA4C-4EFE-BA0F-F835B3ADF8E1}"/>
                </a:ext>
              </a:extLst>
            </p:cNvPr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789D34-75FB-4126-88C3-67B8F89D12C9}"/>
                </a:ext>
              </a:extLst>
            </p:cNvPr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D33FA8F-1D89-4AF0-AD1C-BA31ABE6C4D5}"/>
                </a:ext>
              </a:extLst>
            </p:cNvPr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立方体 17">
              <a:extLst>
                <a:ext uri="{FF2B5EF4-FFF2-40B4-BE49-F238E27FC236}">
                  <a16:creationId xmlns:a16="http://schemas.microsoft.com/office/drawing/2014/main" id="{E30F77D0-4013-4B22-AA95-079C3F8D2913}"/>
                </a:ext>
              </a:extLst>
            </p:cNvPr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</a:p>
          </p:txBody>
        </p:sp>
        <p:sp>
          <p:nvSpPr>
            <p:cNvPr id="19" name="立方体 18">
              <a:extLst>
                <a:ext uri="{FF2B5EF4-FFF2-40B4-BE49-F238E27FC236}">
                  <a16:creationId xmlns:a16="http://schemas.microsoft.com/office/drawing/2014/main" id="{09BDFB56-B053-4C2D-9FD7-10AEE49C909B}"/>
                </a:ext>
              </a:extLst>
            </p:cNvPr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5B35AEBA-1B0F-4813-8AE9-64DA58E0001C}"/>
                </a:ext>
              </a:extLst>
            </p:cNvPr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21" name="立方体 20">
              <a:extLst>
                <a:ext uri="{FF2B5EF4-FFF2-40B4-BE49-F238E27FC236}">
                  <a16:creationId xmlns:a16="http://schemas.microsoft.com/office/drawing/2014/main" id="{C6786803-BE6A-47CB-BB2B-E4A0B6D79A90}"/>
                </a:ext>
              </a:extLst>
            </p:cNvPr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7E630E6-F117-4D22-9834-EAC1CD1F10DA}"/>
                </a:ext>
              </a:extLst>
            </p:cNvPr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F979568-9779-468C-9E9A-5A6C1FB5A383}"/>
                </a:ext>
              </a:extLst>
            </p:cNvPr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9161EA3-0C33-4F47-B82F-6424AF7CF49F}"/>
                </a:ext>
              </a:extLst>
            </p:cNvPr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F3AAACD-0322-4115-87A4-3951C18E9378}"/>
                </a:ext>
              </a:extLst>
            </p:cNvPr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</a:p>
          </p:txBody>
        </p:sp>
      </p:grpSp>
      <p:sp>
        <p:nvSpPr>
          <p:cNvPr id="26" name="圆角矩形 31">
            <a:extLst>
              <a:ext uri="{FF2B5EF4-FFF2-40B4-BE49-F238E27FC236}">
                <a16:creationId xmlns:a16="http://schemas.microsoft.com/office/drawing/2014/main" id="{C330D36E-1808-41E8-9A49-7093DE68F2EA}"/>
              </a:ext>
            </a:extLst>
          </p:cNvPr>
          <p:cNvSpPr/>
          <p:nvPr/>
        </p:nvSpPr>
        <p:spPr>
          <a:xfrm>
            <a:off x="5012690" y="3953510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+mn-lt"/>
              </a:rPr>
              <a:t>FROM centos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7065393E-D799-4B73-9FBC-697947F74991}"/>
              </a:ext>
            </a:extLst>
          </p:cNvPr>
          <p:cNvCxnSpPr>
            <a:stCxn id="26" idx="3"/>
            <a:endCxn id="18" idx="2"/>
          </p:cNvCxnSpPr>
          <p:nvPr/>
        </p:nvCxnSpPr>
        <p:spPr>
          <a:xfrm>
            <a:off x="6872605" y="4099560"/>
            <a:ext cx="145224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圆角矩形 33">
            <a:extLst>
              <a:ext uri="{FF2B5EF4-FFF2-40B4-BE49-F238E27FC236}">
                <a16:creationId xmlns:a16="http://schemas.microsoft.com/office/drawing/2014/main" id="{07DF6625-BE13-4802-B24E-7EFC287BBBF5}"/>
              </a:ext>
            </a:extLst>
          </p:cNvPr>
          <p:cNvSpPr/>
          <p:nvPr/>
        </p:nvSpPr>
        <p:spPr>
          <a:xfrm>
            <a:off x="5012690" y="3476625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+mn-lt"/>
              </a:rPr>
              <a:t>RUN yum install -y vim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CFC96149-8934-45D4-8871-1F7ED85DC8C0}"/>
              </a:ext>
            </a:extLst>
          </p:cNvPr>
          <p:cNvCxnSpPr>
            <a:stCxn id="28" idx="3"/>
            <a:endCxn id="19" idx="2"/>
          </p:cNvCxnSpPr>
          <p:nvPr/>
        </p:nvCxnSpPr>
        <p:spPr>
          <a:xfrm>
            <a:off x="7341870" y="3622675"/>
            <a:ext cx="9829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圆角矩形 35">
            <a:extLst>
              <a:ext uri="{FF2B5EF4-FFF2-40B4-BE49-F238E27FC236}">
                <a16:creationId xmlns:a16="http://schemas.microsoft.com/office/drawing/2014/main" id="{E9ECC9F1-A799-4BDF-B52E-33BCC707C68A}"/>
              </a:ext>
            </a:extLst>
          </p:cNvPr>
          <p:cNvSpPr/>
          <p:nvPr/>
        </p:nvSpPr>
        <p:spPr>
          <a:xfrm>
            <a:off x="5012690" y="2985770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+mn-lt"/>
              </a:rPr>
              <a:t>RUN yum install -y httpd</a:t>
            </a: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ACC5282-DFFA-4D62-BB42-2C3A9A3A7AAC}"/>
              </a:ext>
            </a:extLst>
          </p:cNvPr>
          <p:cNvCxnSpPr>
            <a:stCxn id="30" idx="3"/>
            <a:endCxn id="20" idx="2"/>
          </p:cNvCxnSpPr>
          <p:nvPr/>
        </p:nvCxnSpPr>
        <p:spPr>
          <a:xfrm>
            <a:off x="7341870" y="3131820"/>
            <a:ext cx="9829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圆角矩形 37">
            <a:extLst>
              <a:ext uri="{FF2B5EF4-FFF2-40B4-BE49-F238E27FC236}">
                <a16:creationId xmlns:a16="http://schemas.microsoft.com/office/drawing/2014/main" id="{296C191B-EAEF-425C-8DB7-9F0C6CFAF9A9}"/>
              </a:ext>
            </a:extLst>
          </p:cNvPr>
          <p:cNvSpPr/>
          <p:nvPr/>
        </p:nvSpPr>
        <p:spPr>
          <a:xfrm>
            <a:off x="5012690" y="2496185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ea typeface="+mn-lt"/>
              </a:rPr>
              <a:t>CMD [“/bin/bash”]</a:t>
            </a:r>
          </a:p>
        </p:txBody>
      </p: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9011D727-05EC-4695-AA1F-8922642892DE}"/>
              </a:ext>
            </a:extLst>
          </p:cNvPr>
          <p:cNvCxnSpPr>
            <a:stCxn id="32" idx="3"/>
            <a:endCxn id="21" idx="2"/>
          </p:cNvCxnSpPr>
          <p:nvPr/>
        </p:nvCxnSpPr>
        <p:spPr>
          <a:xfrm>
            <a:off x="6872605" y="2642235"/>
            <a:ext cx="1452245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CBFD1AD9-95E3-42E4-9B44-21D413783934}"/>
              </a:ext>
            </a:extLst>
          </p:cNvPr>
          <p:cNvSpPr txBox="1"/>
          <p:nvPr/>
        </p:nvSpPr>
        <p:spPr>
          <a:xfrm>
            <a:off x="894398" y="5526405"/>
            <a:ext cx="72161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/etc/httpd/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</a:p>
        </p:txBody>
      </p:sp>
    </p:spTree>
    <p:extLst>
      <p:ext uri="{BB962C8B-B14F-4D97-AF65-F5344CB8AC3E}">
        <p14:creationId xmlns:p14="http://schemas.microsoft.com/office/powerpoint/2010/main" val="3675820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27927276-1FB7-417A-A550-518947734541}"/>
              </a:ext>
            </a:extLst>
          </p:cNvPr>
          <p:cNvGrpSpPr/>
          <p:nvPr/>
        </p:nvGrpSpPr>
        <p:grpSpPr>
          <a:xfrm>
            <a:off x="4368800" y="126916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2D53BF7-7770-46DE-96FE-9A9828B103C2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2B40759B-388F-4AF2-9D82-E149D77B0F06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673BBF9-84D0-441D-9F78-B541EFD20282}"/>
              </a:ext>
            </a:extLst>
          </p:cNvPr>
          <p:cNvGrpSpPr/>
          <p:nvPr/>
        </p:nvGrpSpPr>
        <p:grpSpPr>
          <a:xfrm>
            <a:off x="2062480" y="3051002"/>
            <a:ext cx="2788285" cy="3051810"/>
            <a:chOff x="7034" y="4080"/>
            <a:chExt cx="4391" cy="4806"/>
          </a:xfrm>
        </p:grpSpPr>
        <p:sp>
          <p:nvSpPr>
            <p:cNvPr id="12" name="立方体 11">
              <a:extLst>
                <a:ext uri="{FF2B5EF4-FFF2-40B4-BE49-F238E27FC236}">
                  <a16:creationId xmlns:a16="http://schemas.microsoft.com/office/drawing/2014/main" id="{A3364A6B-A087-420E-87D7-AFAC34935B8C}"/>
                </a:ext>
              </a:extLst>
            </p:cNvPr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27A8493-D686-4863-94A1-787608627871}"/>
                </a:ext>
              </a:extLst>
            </p:cNvPr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68F34C3-018C-499C-B3FE-8C610E15BBD2}"/>
                </a:ext>
              </a:extLst>
            </p:cNvPr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立方体 14">
              <a:extLst>
                <a:ext uri="{FF2B5EF4-FFF2-40B4-BE49-F238E27FC236}">
                  <a16:creationId xmlns:a16="http://schemas.microsoft.com/office/drawing/2014/main" id="{CF8EEFCC-F33E-4528-9F69-F5B9B57573EC}"/>
                </a:ext>
              </a:extLst>
            </p:cNvPr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</a:p>
          </p:txBody>
        </p:sp>
        <p:sp>
          <p:nvSpPr>
            <p:cNvPr id="16" name="立方体 15">
              <a:extLst>
                <a:ext uri="{FF2B5EF4-FFF2-40B4-BE49-F238E27FC236}">
                  <a16:creationId xmlns:a16="http://schemas.microsoft.com/office/drawing/2014/main" id="{902EB331-3B1B-47A6-B6B0-979232FECA65}"/>
                </a:ext>
              </a:extLst>
            </p:cNvPr>
            <p:cNvSpPr/>
            <p:nvPr/>
          </p:nvSpPr>
          <p:spPr>
            <a:xfrm>
              <a:off x="7757" y="5613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20D29012-E8FA-4522-8087-8F203E95A7D7}"/>
                </a:ext>
              </a:extLst>
            </p:cNvPr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18" name="立方体 17">
              <a:extLst>
                <a:ext uri="{FF2B5EF4-FFF2-40B4-BE49-F238E27FC236}">
                  <a16:creationId xmlns:a16="http://schemas.microsoft.com/office/drawing/2014/main" id="{9DA525FA-1E7E-4A21-BDEF-966A46683E64}"/>
                </a:ext>
              </a:extLst>
            </p:cNvPr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5A7E226-A003-4CF7-9951-BAF0E6DE106B}"/>
                </a:ext>
              </a:extLst>
            </p:cNvPr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01A2B74-9476-4C0D-8E25-2E84DC48A1E9}"/>
                </a:ext>
              </a:extLst>
            </p:cNvPr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B010C2-1B7E-4E7B-A1A3-B3C6CB63B61D}"/>
                </a:ext>
              </a:extLst>
            </p:cNvPr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0D446DD-D59A-422C-B8EA-208D9FDD9E3B}"/>
                </a:ext>
              </a:extLst>
            </p:cNvPr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</a:p>
          </p:txBody>
        </p:sp>
      </p:grpSp>
      <p:pic>
        <p:nvPicPr>
          <p:cNvPr id="23" name="图片 1" descr="resource">
            <a:extLst>
              <a:ext uri="{FF2B5EF4-FFF2-40B4-BE49-F238E27FC236}">
                <a16:creationId xmlns:a16="http://schemas.microsoft.com/office/drawing/2014/main" id="{6C8FFBA0-5530-45AE-9AEB-8D74FD8A4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44335" y="3705687"/>
            <a:ext cx="483870" cy="483870"/>
          </a:xfrm>
          <a:prstGeom prst="rect">
            <a:avLst/>
          </a:prstGeom>
        </p:spPr>
      </p:pic>
      <p:pic>
        <p:nvPicPr>
          <p:cNvPr id="24" name="图片 2" descr="resource">
            <a:extLst>
              <a:ext uri="{FF2B5EF4-FFF2-40B4-BE49-F238E27FC236}">
                <a16:creationId xmlns:a16="http://schemas.microsoft.com/office/drawing/2014/main" id="{A7C32693-7E32-4971-A33D-D2DE4D5C0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15710" y="2160097"/>
            <a:ext cx="521970" cy="521970"/>
          </a:xfrm>
          <a:prstGeom prst="rect">
            <a:avLst/>
          </a:prstGeom>
        </p:spPr>
      </p:pic>
      <p:pic>
        <p:nvPicPr>
          <p:cNvPr id="25" name="图片 3" descr="resource">
            <a:extLst>
              <a:ext uri="{FF2B5EF4-FFF2-40B4-BE49-F238E27FC236}">
                <a16:creationId xmlns:a16="http://schemas.microsoft.com/office/drawing/2014/main" id="{DE783D74-FEA6-4B24-BE2C-B74411CB69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27065" y="3047192"/>
            <a:ext cx="483870" cy="483870"/>
          </a:xfrm>
          <a:prstGeom prst="rect">
            <a:avLst/>
          </a:prstGeom>
        </p:spPr>
      </p:pic>
      <p:cxnSp>
        <p:nvCxnSpPr>
          <p:cNvPr id="26" name="曲线连接符 4">
            <a:extLst>
              <a:ext uri="{FF2B5EF4-FFF2-40B4-BE49-F238E27FC236}">
                <a16:creationId xmlns:a16="http://schemas.microsoft.com/office/drawing/2014/main" id="{6FD3D16F-1086-4433-BD6D-F26DB036301F}"/>
              </a:ext>
            </a:extLst>
          </p:cNvPr>
          <p:cNvCxnSpPr>
            <a:stCxn id="24" idx="1"/>
            <a:endCxn id="29" idx="0"/>
          </p:cNvCxnSpPr>
          <p:nvPr/>
        </p:nvCxnSpPr>
        <p:spPr>
          <a:xfrm rot="10800000" flipV="1">
            <a:off x="5208270" y="2421082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CA44E05-679F-4E03-AD7E-60F927D972D7}"/>
              </a:ext>
            </a:extLst>
          </p:cNvPr>
          <p:cNvSpPr txBox="1"/>
          <p:nvPr/>
        </p:nvSpPr>
        <p:spPr>
          <a:xfrm>
            <a:off x="5208270" y="2393142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EEA3049-7AF6-4A12-964B-9538DA45EC38}"/>
              </a:ext>
            </a:extLst>
          </p:cNvPr>
          <p:cNvSpPr txBox="1"/>
          <p:nvPr/>
        </p:nvSpPr>
        <p:spPr>
          <a:xfrm>
            <a:off x="7934960" y="5599257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</a:p>
        </p:txBody>
      </p:sp>
      <p:pic>
        <p:nvPicPr>
          <p:cNvPr id="29" name="图片 9" descr="resource">
            <a:extLst>
              <a:ext uri="{FF2B5EF4-FFF2-40B4-BE49-F238E27FC236}">
                <a16:creationId xmlns:a16="http://schemas.microsoft.com/office/drawing/2014/main" id="{B97DAABA-E91B-4A52-93AF-0D3184E4E4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6970" y="3054812"/>
            <a:ext cx="483870" cy="483870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4D2DE364-0F68-4622-908A-612E84E60277}"/>
              </a:ext>
            </a:extLst>
          </p:cNvPr>
          <p:cNvCxnSpPr/>
          <p:nvPr/>
        </p:nvCxnSpPr>
        <p:spPr>
          <a:xfrm>
            <a:off x="4790440" y="3531062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1" name="图片 11" descr="resource">
            <a:extLst>
              <a:ext uri="{FF2B5EF4-FFF2-40B4-BE49-F238E27FC236}">
                <a16:creationId xmlns:a16="http://schemas.microsoft.com/office/drawing/2014/main" id="{752434A6-380A-4102-BD85-AFFF778CE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27065" y="4053667"/>
            <a:ext cx="483870" cy="483870"/>
          </a:xfrm>
          <a:prstGeom prst="rect">
            <a:avLst/>
          </a:prstGeom>
        </p:spPr>
      </p:pic>
      <p:cxnSp>
        <p:nvCxnSpPr>
          <p:cNvPr id="32" name="曲线连接符 12">
            <a:extLst>
              <a:ext uri="{FF2B5EF4-FFF2-40B4-BE49-F238E27FC236}">
                <a16:creationId xmlns:a16="http://schemas.microsoft.com/office/drawing/2014/main" id="{88191473-D614-400F-A708-3F291EA76C5F}"/>
              </a:ext>
            </a:extLst>
          </p:cNvPr>
          <p:cNvCxnSpPr>
            <a:stCxn id="24" idx="2"/>
            <a:endCxn id="25" idx="0"/>
          </p:cNvCxnSpPr>
          <p:nvPr/>
        </p:nvCxnSpPr>
        <p:spPr>
          <a:xfrm rot="5400000">
            <a:off x="6090285" y="2560147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D580C9EC-4BAD-4014-A8A2-AECF07DC126B}"/>
              </a:ext>
            </a:extLst>
          </p:cNvPr>
          <p:cNvSpPr txBox="1"/>
          <p:nvPr/>
        </p:nvSpPr>
        <p:spPr>
          <a:xfrm>
            <a:off x="6038850" y="2623012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5A4F17B-BACA-4777-B21A-F98FFE5CBC05}"/>
              </a:ext>
            </a:extLst>
          </p:cNvPr>
          <p:cNvCxnSpPr>
            <a:stCxn id="25" idx="2"/>
            <a:endCxn id="31" idx="0"/>
          </p:cNvCxnSpPr>
          <p:nvPr/>
        </p:nvCxnSpPr>
        <p:spPr>
          <a:xfrm>
            <a:off x="5969000" y="3531062"/>
            <a:ext cx="0" cy="5226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F9E6A49A-48C3-4437-BBA9-BCD47AA64614}"/>
              </a:ext>
            </a:extLst>
          </p:cNvPr>
          <p:cNvSpPr txBox="1"/>
          <p:nvPr/>
        </p:nvSpPr>
        <p:spPr>
          <a:xfrm>
            <a:off x="5557520" y="3687907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</a:p>
        </p:txBody>
      </p:sp>
      <p:pic>
        <p:nvPicPr>
          <p:cNvPr id="36" name="图片 42" descr="resource">
            <a:extLst>
              <a:ext uri="{FF2B5EF4-FFF2-40B4-BE49-F238E27FC236}">
                <a16:creationId xmlns:a16="http://schemas.microsoft.com/office/drawing/2014/main" id="{6A97A3A2-9AB7-4846-B90E-22A99D9A15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69000" y="5599257"/>
            <a:ext cx="318135" cy="597535"/>
          </a:xfrm>
          <a:prstGeom prst="rect">
            <a:avLst/>
          </a:prstGeom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E150D431-8638-4E7A-8B82-6DA6422B22BB}"/>
              </a:ext>
            </a:extLst>
          </p:cNvPr>
          <p:cNvSpPr txBox="1"/>
          <p:nvPr/>
        </p:nvSpPr>
        <p:spPr>
          <a:xfrm>
            <a:off x="6313170" y="5775787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06CB483B-F7E4-4AB8-B6FC-2DC4B86FB3FF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>
            <a:off x="5969000" y="4537537"/>
            <a:ext cx="159385" cy="106172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636A843F-FA10-4999-B013-3A2B8B2186C1}"/>
              </a:ext>
            </a:extLst>
          </p:cNvPr>
          <p:cNvSpPr txBox="1"/>
          <p:nvPr/>
        </p:nvSpPr>
        <p:spPr>
          <a:xfrm>
            <a:off x="6038850" y="4861387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</a:p>
        </p:txBody>
      </p:sp>
      <p:pic>
        <p:nvPicPr>
          <p:cNvPr id="40" name="图片 46" descr="resource">
            <a:extLst>
              <a:ext uri="{FF2B5EF4-FFF2-40B4-BE49-F238E27FC236}">
                <a16:creationId xmlns:a16="http://schemas.microsoft.com/office/drawing/2014/main" id="{2DBD515F-08A2-4A2F-B311-4D060E1D45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767830" y="3046557"/>
            <a:ext cx="483870" cy="483870"/>
          </a:xfrm>
          <a:prstGeom prst="rect">
            <a:avLst/>
          </a:prstGeom>
        </p:spPr>
      </p:pic>
      <p:cxnSp>
        <p:nvCxnSpPr>
          <p:cNvPr id="41" name="曲线连接符 47">
            <a:extLst>
              <a:ext uri="{FF2B5EF4-FFF2-40B4-BE49-F238E27FC236}">
                <a16:creationId xmlns:a16="http://schemas.microsoft.com/office/drawing/2014/main" id="{2CB264C5-2E4F-4438-A7B9-037643CAC7AE}"/>
              </a:ext>
            </a:extLst>
          </p:cNvPr>
          <p:cNvCxnSpPr>
            <a:stCxn id="24" idx="2"/>
            <a:endCxn id="40" idx="0"/>
          </p:cNvCxnSpPr>
          <p:nvPr/>
        </p:nvCxnSpPr>
        <p:spPr>
          <a:xfrm rot="5400000" flipV="1">
            <a:off x="6610985" y="2647777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A3671860-103A-46CC-888D-FE5589346DBD}"/>
              </a:ext>
            </a:extLst>
          </p:cNvPr>
          <p:cNvSpPr txBox="1"/>
          <p:nvPr/>
        </p:nvSpPr>
        <p:spPr>
          <a:xfrm>
            <a:off x="6837680" y="2681432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819130B8-4D26-478F-9C32-B0A210F09BA3}"/>
              </a:ext>
            </a:extLst>
          </p:cNvPr>
          <p:cNvCxnSpPr/>
          <p:nvPr/>
        </p:nvCxnSpPr>
        <p:spPr>
          <a:xfrm flipH="1">
            <a:off x="6873240" y="3433907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E5D4FCD-B345-45FC-9176-1FF55BE76619}"/>
              </a:ext>
            </a:extLst>
          </p:cNvPr>
          <p:cNvSpPr txBox="1"/>
          <p:nvPr/>
        </p:nvSpPr>
        <p:spPr>
          <a:xfrm>
            <a:off x="6475730" y="3959687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F809127C-1082-44D1-9A70-BC9318D4631E}"/>
              </a:ext>
            </a:extLst>
          </p:cNvPr>
          <p:cNvCxnSpPr/>
          <p:nvPr/>
        </p:nvCxnSpPr>
        <p:spPr>
          <a:xfrm flipV="1">
            <a:off x="7171690" y="3378662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8868102E-C9CE-4A76-A2EF-B6B46D0AE109}"/>
              </a:ext>
            </a:extLst>
          </p:cNvPr>
          <p:cNvSpPr txBox="1"/>
          <p:nvPr/>
        </p:nvSpPr>
        <p:spPr>
          <a:xfrm>
            <a:off x="7178040" y="3823797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</a:p>
        </p:txBody>
      </p:sp>
      <p:pic>
        <p:nvPicPr>
          <p:cNvPr id="47" name="图片 53" descr="resource">
            <a:extLst>
              <a:ext uri="{FF2B5EF4-FFF2-40B4-BE49-F238E27FC236}">
                <a16:creationId xmlns:a16="http://schemas.microsoft.com/office/drawing/2014/main" id="{4F89D27E-663F-44A8-BD42-2A8EF9848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71230" y="3530427"/>
            <a:ext cx="483870" cy="483870"/>
          </a:xfrm>
          <a:prstGeom prst="rect">
            <a:avLst/>
          </a:prstGeom>
        </p:spPr>
      </p:pic>
      <p:pic>
        <p:nvPicPr>
          <p:cNvPr id="48" name="图片 54" descr="resource">
            <a:extLst>
              <a:ext uri="{FF2B5EF4-FFF2-40B4-BE49-F238E27FC236}">
                <a16:creationId xmlns:a16="http://schemas.microsoft.com/office/drawing/2014/main" id="{9EB8ED24-0780-47E3-986A-84016C6A3A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71230" y="3054812"/>
            <a:ext cx="483870" cy="483870"/>
          </a:xfrm>
          <a:prstGeom prst="rect">
            <a:avLst/>
          </a:prstGeom>
        </p:spPr>
      </p:pic>
      <p:cxnSp>
        <p:nvCxnSpPr>
          <p:cNvPr id="49" name="曲线连接符 55">
            <a:extLst>
              <a:ext uri="{FF2B5EF4-FFF2-40B4-BE49-F238E27FC236}">
                <a16:creationId xmlns:a16="http://schemas.microsoft.com/office/drawing/2014/main" id="{0F3C7D1E-98EE-4793-9DE1-01C7579A02A0}"/>
              </a:ext>
            </a:extLst>
          </p:cNvPr>
          <p:cNvCxnSpPr>
            <a:stCxn id="24" idx="3"/>
            <a:endCxn id="48" idx="0"/>
          </p:cNvCxnSpPr>
          <p:nvPr/>
        </p:nvCxnSpPr>
        <p:spPr>
          <a:xfrm>
            <a:off x="6837680" y="2421082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6E3B53DC-1A7B-4E38-8080-EE1E1095FBE4}"/>
              </a:ext>
            </a:extLst>
          </p:cNvPr>
          <p:cNvSpPr txBox="1"/>
          <p:nvPr/>
        </p:nvSpPr>
        <p:spPr>
          <a:xfrm>
            <a:off x="7821930" y="2306147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ABB9906-65D6-4874-85F8-7AAA9D3F31DB}"/>
              </a:ext>
            </a:extLst>
          </p:cNvPr>
          <p:cNvSpPr txBox="1"/>
          <p:nvPr/>
        </p:nvSpPr>
        <p:spPr>
          <a:xfrm>
            <a:off x="9055100" y="3204037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仅在容器层标记</a:t>
            </a:r>
          </a:p>
        </p:txBody>
      </p:sp>
    </p:spTree>
    <p:extLst>
      <p:ext uri="{BB962C8B-B14F-4D97-AF65-F5344CB8AC3E}">
        <p14:creationId xmlns:p14="http://schemas.microsoft.com/office/powerpoint/2010/main" val="23885538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2" name="组合 1">
            <a:extLst>
              <a:ext uri="{FF2B5EF4-FFF2-40B4-BE49-F238E27FC236}">
                <a16:creationId xmlns:a16="http://schemas.microsoft.com/office/drawing/2014/main" id="{55540F21-1F79-469C-B0C9-E2BF69852B4E}"/>
              </a:ext>
            </a:extLst>
          </p:cNvPr>
          <p:cNvGrpSpPr/>
          <p:nvPr/>
        </p:nvGrpSpPr>
        <p:grpSpPr>
          <a:xfrm>
            <a:off x="4293985" y="969400"/>
            <a:ext cx="3048000" cy="536963"/>
            <a:chOff x="6617" y="513"/>
            <a:chExt cx="6400" cy="1128"/>
          </a:xfrm>
        </p:grpSpPr>
        <p:sp>
          <p:nvSpPr>
            <p:cNvPr id="53" name="文本框 27">
              <a:extLst>
                <a:ext uri="{FF2B5EF4-FFF2-40B4-BE49-F238E27FC236}">
                  <a16:creationId xmlns:a16="http://schemas.microsoft.com/office/drawing/2014/main" id="{09D7C645-13B6-4A03-A76A-3A643B5B4BA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E367E62-C836-44E0-B1A8-F61B4DDBFAD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55" name="文本框 54">
            <a:extLst>
              <a:ext uri="{FF2B5EF4-FFF2-40B4-BE49-F238E27FC236}">
                <a16:creationId xmlns:a16="http://schemas.microsoft.com/office/drawing/2014/main" id="{FB39D068-AAFF-4C32-B84B-AD0537C1039C}"/>
              </a:ext>
            </a:extLst>
          </p:cNvPr>
          <p:cNvSpPr txBox="1"/>
          <p:nvPr/>
        </p:nvSpPr>
        <p:spPr>
          <a:xfrm>
            <a:off x="1116503" y="1825133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docker-003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使用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docker commit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生成自定义镜像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DD79E37-5307-4E59-A31F-BF8EC59E1F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6503" y="2333768"/>
            <a:ext cx="10174605" cy="81089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9D432B5D-7800-4280-B720-1D2929C903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6503" y="3377708"/>
            <a:ext cx="10174605" cy="1164590"/>
          </a:xfrm>
          <a:prstGeom prst="rect">
            <a:avLst/>
          </a:prstGeom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5DBDCFEE-2E44-4CA5-8BA3-4B65174554B4}"/>
              </a:ext>
            </a:extLst>
          </p:cNvPr>
          <p:cNvSpPr txBox="1"/>
          <p:nvPr/>
        </p:nvSpPr>
        <p:spPr>
          <a:xfrm>
            <a:off x="1059353" y="5179838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3A58E3A-859A-48B0-B189-6F3A18F044E5}"/>
              </a:ext>
            </a:extLst>
          </p:cNvPr>
          <p:cNvSpPr txBox="1"/>
          <p:nvPr/>
        </p:nvSpPr>
        <p:spPr>
          <a:xfrm>
            <a:off x="7190394" y="5179838"/>
            <a:ext cx="437261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endParaRPr lang="en-US" altLang="zh-CN" sz="1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2FDD3E8-8D54-4A18-8451-0A582BD1F987}"/>
              </a:ext>
            </a:extLst>
          </p:cNvPr>
          <p:cNvGrpSpPr/>
          <p:nvPr/>
        </p:nvGrpSpPr>
        <p:grpSpPr>
          <a:xfrm>
            <a:off x="6453794" y="4965208"/>
            <a:ext cx="617510" cy="736600"/>
            <a:chOff x="3035" y="8642"/>
            <a:chExt cx="1160" cy="1160"/>
          </a:xfrm>
        </p:grpSpPr>
        <p:pic>
          <p:nvPicPr>
            <p:cNvPr id="61" name="图片 7" descr="resource">
              <a:extLst>
                <a:ext uri="{FF2B5EF4-FFF2-40B4-BE49-F238E27FC236}">
                  <a16:creationId xmlns:a16="http://schemas.microsoft.com/office/drawing/2014/main" id="{1E602B21-57F7-46DB-B2A1-AD26D5622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B4DF674D-E14A-4925-AB10-AC244C3D15A7}"/>
                </a:ext>
              </a:extLst>
            </p:cNvPr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63" name="图片 8" descr="resource">
                <a:extLst>
                  <a:ext uri="{FF2B5EF4-FFF2-40B4-BE49-F238E27FC236}">
                    <a16:creationId xmlns:a16="http://schemas.microsoft.com/office/drawing/2014/main" id="{4AB2E7C9-C880-427A-943C-75895DACC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64" name="图片 9" descr="resource">
                <a:extLst>
                  <a:ext uri="{FF2B5EF4-FFF2-40B4-BE49-F238E27FC236}">
                    <a16:creationId xmlns:a16="http://schemas.microsoft.com/office/drawing/2014/main" id="{E3B342AC-8290-4AF2-882B-1106256987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6918586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F6AD1305-5211-4AB0-B2AC-CB3CCE4C5C6D}"/>
              </a:ext>
            </a:extLst>
          </p:cNvPr>
          <p:cNvGrpSpPr/>
          <p:nvPr/>
        </p:nvGrpSpPr>
        <p:grpSpPr>
          <a:xfrm>
            <a:off x="4572000" y="1277481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1F24E45-A583-4A8D-AA8B-DDFBA4744869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2F330D5-5489-4C77-90A0-1930BCBC8496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C4EE2EEE-AD1C-41C6-8296-AB91046C5D03}"/>
              </a:ext>
            </a:extLst>
          </p:cNvPr>
          <p:cNvGrpSpPr/>
          <p:nvPr/>
        </p:nvGrpSpPr>
        <p:grpSpPr>
          <a:xfrm>
            <a:off x="945977" y="1814444"/>
            <a:ext cx="10582275" cy="3474720"/>
            <a:chOff x="921" y="3227"/>
            <a:chExt cx="16665" cy="547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8C03098-4635-4D2C-8B84-F0E493AE7228}"/>
                </a:ext>
              </a:extLst>
            </p:cNvPr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6" name="流程图: 磁盘 15">
                <a:extLst>
                  <a:ext uri="{FF2B5EF4-FFF2-40B4-BE49-F238E27FC236}">
                    <a16:creationId xmlns:a16="http://schemas.microsoft.com/office/drawing/2014/main" id="{DE3B3490-7630-412A-B045-41A423353E06}"/>
                  </a:ext>
                </a:extLst>
              </p:cNvPr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流程图: 磁盘 16">
                <a:extLst>
                  <a:ext uri="{FF2B5EF4-FFF2-40B4-BE49-F238E27FC236}">
                    <a16:creationId xmlns:a16="http://schemas.microsoft.com/office/drawing/2014/main" id="{46C3FE46-B197-483B-8A7B-0613EDB97EFB}"/>
                  </a:ext>
                </a:extLst>
              </p:cNvPr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0E29C899-8358-41AE-BA91-8B7621CFC3D8}"/>
                  </a:ext>
                </a:extLst>
              </p:cNvPr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E1729A49-1A4C-4338-84B4-C6A022C68A99}"/>
                  </a:ext>
                </a:extLst>
              </p:cNvPr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</a:p>
            </p:txBody>
          </p:sp>
          <p:pic>
            <p:nvPicPr>
              <p:cNvPr id="20" name="图片 17" descr="resource">
                <a:extLst>
                  <a:ext uri="{FF2B5EF4-FFF2-40B4-BE49-F238E27FC236}">
                    <a16:creationId xmlns:a16="http://schemas.microsoft.com/office/drawing/2014/main" id="{FDA3A581-4639-413D-9B97-B5C0F3335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F624C37B-D755-4FE2-B5BF-F109DE33F2E4}"/>
                  </a:ext>
                </a:extLst>
              </p:cNvPr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</a:p>
            </p:txBody>
          </p: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2A7FE06E-78F2-4AE7-8C82-836A282CA872}"/>
                  </a:ext>
                </a:extLst>
              </p:cNvPr>
              <p:cNvCxnSpPr>
                <a:stCxn id="20" idx="3"/>
                <a:endCxn id="17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箭头连接符 22">
                <a:extLst>
                  <a:ext uri="{FF2B5EF4-FFF2-40B4-BE49-F238E27FC236}">
                    <a16:creationId xmlns:a16="http://schemas.microsoft.com/office/drawing/2014/main" id="{C75E06D3-888E-4EF4-8F34-7BCA6FD8D299}"/>
                  </a:ext>
                </a:extLst>
              </p:cNvPr>
              <p:cNvCxnSpPr>
                <a:stCxn id="20" idx="3"/>
                <a:endCxn id="16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041591A-FB5D-463A-BE4F-11934A60EB3E}"/>
                  </a:ext>
                </a:extLst>
              </p:cNvPr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2B143BE2-DE82-4C3A-8407-0BE24F3959EF}"/>
                  </a:ext>
                </a:extLst>
              </p:cNvPr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3F97B46-B9AC-4A1A-AD4C-1E2CDFA84491}"/>
                  </a:ext>
                </a:extLst>
              </p:cNvPr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9930EC1-0612-446D-A428-56C6C4DEE9C2}"/>
                  </a:ext>
                </a:extLst>
              </p:cNvPr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 dirty="0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</a:p>
            </p:txBody>
          </p:sp>
        </p:grp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9EDC674-23BC-4610-A63D-BA30E7B89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1170C74-EC6B-4E7F-9D2C-505AC7A7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B414F1A8-327D-46AA-A435-208F354676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32F51229-555A-450A-AC94-3FF579FB9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8757" y="4734809"/>
            <a:ext cx="2309495" cy="554355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5DA1C5BC-E2E1-4606-B13D-A7102370FD24}"/>
              </a:ext>
            </a:extLst>
          </p:cNvPr>
          <p:cNvSpPr txBox="1"/>
          <p:nvPr/>
        </p:nvSpPr>
        <p:spPr>
          <a:xfrm>
            <a:off x="1166322" y="5452994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F0302EC-F911-4D89-83DF-56E4732CBBC7}"/>
              </a:ext>
            </a:extLst>
          </p:cNvPr>
          <p:cNvSpPr txBox="1"/>
          <p:nvPr/>
        </p:nvSpPr>
        <p:spPr>
          <a:xfrm>
            <a:off x="1202517" y="6066404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9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hlinkClick r:id="rId9"/>
              </a:rPr>
              <a:t>docker-004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9"/>
              </a:rPr>
              <a:t>构建和使用私有仓库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hlinkClick r:id="rId10" action="ppaction://hlinkfile"/>
            </a:endParaRPr>
          </a:p>
        </p:txBody>
      </p:sp>
    </p:spTree>
    <p:extLst>
      <p:ext uri="{BB962C8B-B14F-4D97-AF65-F5344CB8AC3E}">
        <p14:creationId xmlns:p14="http://schemas.microsoft.com/office/powerpoint/2010/main" val="24585052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3451237-8F63-4F86-8AC3-64961CEC778E}"/>
              </a:ext>
            </a:extLst>
          </p:cNvPr>
          <p:cNvGrpSpPr/>
          <p:nvPr/>
        </p:nvGrpSpPr>
        <p:grpSpPr>
          <a:xfrm>
            <a:off x="3937885" y="3026242"/>
            <a:ext cx="6018484" cy="696276"/>
            <a:chOff x="5715000" y="1581359"/>
            <a:chExt cx="3762375" cy="5533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0D243F0F-B5D0-4C53-8FB5-AD33E5EE6C17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DF233445-14F4-45EA-9530-9A67A8E2C8E7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D54A5B7-AFCA-4FA9-9BA7-534C8A6380E1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397E9E7-ED8F-4F66-B1D2-C1A812825B38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46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791735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7051A269-95E2-4306-A2E5-EF89D926BF82}"/>
              </a:ext>
            </a:extLst>
          </p:cNvPr>
          <p:cNvGrpSpPr/>
          <p:nvPr/>
        </p:nvGrpSpPr>
        <p:grpSpPr>
          <a:xfrm>
            <a:off x="4223703" y="1207701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6CC1DFE-8498-42C4-A0D5-F1A1309FAB1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660DA1E-03B9-47DB-8FA6-B6596F0017DE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F0D516D3-F900-4DD4-92A6-25E608108833}"/>
              </a:ext>
            </a:extLst>
          </p:cNvPr>
          <p:cNvSpPr/>
          <p:nvPr/>
        </p:nvSpPr>
        <p:spPr>
          <a:xfrm>
            <a:off x="1883410" y="3919220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19251ED-B3D5-460F-921A-F8A165DCE2EB}"/>
              </a:ext>
            </a:extLst>
          </p:cNvPr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</a:p>
        </p:txBody>
      </p:sp>
      <p:cxnSp>
        <p:nvCxnSpPr>
          <p:cNvPr id="13" name="曲线连接符 4">
            <a:extLst>
              <a:ext uri="{FF2B5EF4-FFF2-40B4-BE49-F238E27FC236}">
                <a16:creationId xmlns:a16="http://schemas.microsoft.com/office/drawing/2014/main" id="{4DA65671-8011-432B-B74B-4DAF0C3178E9}"/>
              </a:ext>
            </a:extLst>
          </p:cNvPr>
          <p:cNvCxnSpPr>
            <a:stCxn id="21" idx="1"/>
            <a:endCxn id="8" idx="3"/>
          </p:cNvCxnSpPr>
          <p:nvPr/>
        </p:nvCxnSpPr>
        <p:spPr>
          <a:xfrm rot="10800000">
            <a:off x="3493770" y="4072890"/>
            <a:ext cx="1269365" cy="401320"/>
          </a:xfrm>
          <a:prstGeom prst="curvedConnector3">
            <a:avLst>
              <a:gd name="adj1" fmla="val 499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曲线连接符 5">
            <a:extLst>
              <a:ext uri="{FF2B5EF4-FFF2-40B4-BE49-F238E27FC236}">
                <a16:creationId xmlns:a16="http://schemas.microsoft.com/office/drawing/2014/main" id="{233E37DA-2E97-4436-8D27-1502A3F6F3FA}"/>
              </a:ext>
            </a:extLst>
          </p:cNvPr>
          <p:cNvCxnSpPr>
            <a:stCxn id="21" idx="1"/>
            <a:endCxn id="12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3B2280B-6301-4893-94D5-29E092519765}"/>
              </a:ext>
            </a:extLst>
          </p:cNvPr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</a:p>
        </p:txBody>
      </p:sp>
      <p:sp>
        <p:nvSpPr>
          <p:cNvPr id="16" name="流程图: 磁盘 15">
            <a:extLst>
              <a:ext uri="{FF2B5EF4-FFF2-40B4-BE49-F238E27FC236}">
                <a16:creationId xmlns:a16="http://schemas.microsoft.com/office/drawing/2014/main" id="{1B6306C7-ADA6-4A1A-90DD-F9E16BCC2C22}"/>
              </a:ext>
            </a:extLst>
          </p:cNvPr>
          <p:cNvSpPr/>
          <p:nvPr/>
        </p:nvSpPr>
        <p:spPr>
          <a:xfrm>
            <a:off x="8730615" y="2110740"/>
            <a:ext cx="720956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registry</a:t>
            </a:r>
          </a:p>
        </p:txBody>
      </p:sp>
      <p:sp>
        <p:nvSpPr>
          <p:cNvPr id="17" name="圆角矩形 10">
            <a:extLst>
              <a:ext uri="{FF2B5EF4-FFF2-40B4-BE49-F238E27FC236}">
                <a16:creationId xmlns:a16="http://schemas.microsoft.com/office/drawing/2014/main" id="{BA54C014-2CB5-462C-AEFA-45629CD27EAB}"/>
              </a:ext>
            </a:extLst>
          </p:cNvPr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</a:p>
        </p:txBody>
      </p:sp>
      <p:cxnSp>
        <p:nvCxnSpPr>
          <p:cNvPr id="18" name="曲线连接符 11">
            <a:extLst>
              <a:ext uri="{FF2B5EF4-FFF2-40B4-BE49-F238E27FC236}">
                <a16:creationId xmlns:a16="http://schemas.microsoft.com/office/drawing/2014/main" id="{A48D93F3-40F7-4F25-A976-5F73D75D52A3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5003165" y="2110740"/>
            <a:ext cx="4087928" cy="354013"/>
          </a:xfrm>
          <a:prstGeom prst="curvedConnector4">
            <a:avLst>
              <a:gd name="adj1" fmla="val 45591"/>
              <a:gd name="adj2" fmla="val 16457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曲线连接符 16">
            <a:extLst>
              <a:ext uri="{FF2B5EF4-FFF2-40B4-BE49-F238E27FC236}">
                <a16:creationId xmlns:a16="http://schemas.microsoft.com/office/drawing/2014/main" id="{59FC8D0E-2B8F-40EC-A021-CE71FAFDFD73}"/>
              </a:ext>
            </a:extLst>
          </p:cNvPr>
          <p:cNvCxnSpPr>
            <a:cxnSpLocks/>
            <a:stCxn id="16" idx="3"/>
            <a:endCxn id="17" idx="3"/>
          </p:cNvCxnSpPr>
          <p:nvPr/>
        </p:nvCxnSpPr>
        <p:spPr>
          <a:xfrm rot="5400000">
            <a:off x="7113646" y="2817120"/>
            <a:ext cx="1850073" cy="2104823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D1DC8A1D-760D-45FD-8B77-42D7B8687D92}"/>
              </a:ext>
            </a:extLst>
          </p:cNvPr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</a:p>
        </p:txBody>
      </p:sp>
      <p:sp>
        <p:nvSpPr>
          <p:cNvPr id="21" name="圆角矩形 37">
            <a:extLst>
              <a:ext uri="{FF2B5EF4-FFF2-40B4-BE49-F238E27FC236}">
                <a16:creationId xmlns:a16="http://schemas.microsoft.com/office/drawing/2014/main" id="{9FA343E6-0A6E-4949-9438-3DCAE12D4811}"/>
              </a:ext>
            </a:extLst>
          </p:cNvPr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7B1EBE-B3D4-4187-B36C-768783A6FBA8}"/>
              </a:ext>
            </a:extLst>
          </p:cNvPr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</a:p>
        </p:txBody>
      </p:sp>
      <p:cxnSp>
        <p:nvCxnSpPr>
          <p:cNvPr id="23" name="曲线连接符 39">
            <a:extLst>
              <a:ext uri="{FF2B5EF4-FFF2-40B4-BE49-F238E27FC236}">
                <a16:creationId xmlns:a16="http://schemas.microsoft.com/office/drawing/2014/main" id="{2BA889A6-6D7C-4419-A2C5-E4DD47E24200}"/>
              </a:ext>
            </a:extLst>
          </p:cNvPr>
          <p:cNvCxnSpPr>
            <a:stCxn id="22" idx="2"/>
            <a:endCxn id="21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4C9410CA-E0FE-4F16-9D49-BEE262146CCD}"/>
              </a:ext>
            </a:extLst>
          </p:cNvPr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57572C8-CBF4-4CB4-AC3E-BCE526B9BDB7}"/>
              </a:ext>
            </a:extLst>
          </p:cNvPr>
          <p:cNvSpPr txBox="1"/>
          <p:nvPr/>
        </p:nvSpPr>
        <p:spPr>
          <a:xfrm>
            <a:off x="4223703" y="5506085"/>
            <a:ext cx="168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 arg1 arg2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2447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圆角矩形 6">
            <a:extLst>
              <a:ext uri="{FF2B5EF4-FFF2-40B4-BE49-F238E27FC236}">
                <a16:creationId xmlns:a16="http://schemas.microsoft.com/office/drawing/2014/main" id="{9A9C3740-A566-46F1-B470-8B86F71C4212}"/>
              </a:ext>
            </a:extLst>
          </p:cNvPr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8BA0DB9-13D2-4A90-9697-F431AC729A1A}"/>
              </a:ext>
            </a:extLst>
          </p:cNvPr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FD096DD-686A-48E1-B282-2EAC6CA6299A}"/>
              </a:ext>
            </a:extLst>
          </p:cNvPr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D9C31B-45B4-4327-A5F8-DBFCE844CCDD}"/>
              </a:ext>
            </a:extLst>
          </p:cNvPr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docker-005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docker的生命周期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5B60F7F-865F-4627-9EB7-B9AD67A22A44}"/>
              </a:ext>
            </a:extLst>
          </p:cNvPr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</a:p>
        </p:txBody>
      </p:sp>
    </p:spTree>
    <p:extLst>
      <p:ext uri="{BB962C8B-B14F-4D97-AF65-F5344CB8AC3E}">
        <p14:creationId xmlns:p14="http://schemas.microsoft.com/office/powerpoint/2010/main" val="702656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37" name="图片 36" descr="图形用户界面, 应用程序, 电子邮件&#10;&#10;描述已自动生成">
            <a:extLst>
              <a:ext uri="{FF2B5EF4-FFF2-40B4-BE49-F238E27FC236}">
                <a16:creationId xmlns:a16="http://schemas.microsoft.com/office/drawing/2014/main" id="{57FA73B6-C5DE-4DA9-952B-38AEEA98F7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337" y="1468009"/>
            <a:ext cx="90773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65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1FA2B09-0A4A-4AF4-87D3-E07BC13C7249}"/>
              </a:ext>
            </a:extLst>
          </p:cNvPr>
          <p:cNvSpPr txBox="1"/>
          <p:nvPr/>
        </p:nvSpPr>
        <p:spPr>
          <a:xfrm>
            <a:off x="860390" y="2203337"/>
            <a:ext cx="5440148" cy="3284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运行管理基本命令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Usage:  docker [OPTIONS] COMMAND</a:t>
            </a:r>
          </a:p>
          <a:p>
            <a:endParaRPr lang="zh-CN" altLang="en-US" sz="1400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b="1" dirty="0">
                <a:ea typeface="微软雅黑" panose="020B0503020204020204" pitchFamily="34" charset="-122"/>
                <a:cs typeface="微软雅黑" panose="020B0503020204020204" pitchFamily="34" charset="-122"/>
              </a:rPr>
              <a:t>Commands:</a:t>
            </a:r>
          </a:p>
          <a:p>
            <a:endParaRPr lang="zh-CN" altLang="en-US" sz="1400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微软雅黑" panose="020B0503020204020204" pitchFamily="34" charset="-122"/>
                <a:cs typeface="微软雅黑" panose="020B0503020204020204" pitchFamily="34" charset="-122"/>
              </a:rPr>
              <a:t>stop	</a:t>
            </a: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Stop one or more running containers</a:t>
            </a:r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kill	Kill one or more running containers</a:t>
            </a:r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start	Start one or more stopped containers</a:t>
            </a:r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restart	Restart one or more containers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pause	</a:t>
            </a:r>
            <a:r>
              <a:rPr lang="en-US" altLang="zh-CN" sz="1400" dirty="0">
                <a:ea typeface="华文仿宋" panose="02010600040101010101" pitchFamily="2" charset="-122"/>
              </a:rPr>
              <a:t>Pause all processes within one or more containers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ea typeface="微软雅黑" panose="020B0503020204020204" pitchFamily="34" charset="-122"/>
                <a:cs typeface="微软雅黑" panose="020B0503020204020204" pitchFamily="34" charset="-122"/>
              </a:rPr>
              <a:t>unpause	</a:t>
            </a:r>
            <a:r>
              <a:rPr lang="en-US" altLang="zh-CN" sz="1400" dirty="0">
                <a:ea typeface="华文仿宋" panose="02010600040101010101" pitchFamily="2" charset="-122"/>
              </a:rPr>
              <a:t>Unpause all processes within one or more containers</a:t>
            </a:r>
            <a:endParaRPr lang="zh-CN" altLang="en-US" sz="1400" dirty="0">
              <a:ea typeface="华文仿宋" panose="02010600040101010101" pitchFamily="2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A38DCCC-F168-4F7C-923D-78C394729656}"/>
              </a:ext>
            </a:extLst>
          </p:cNvPr>
          <p:cNvSpPr txBox="1"/>
          <p:nvPr/>
        </p:nvSpPr>
        <p:spPr>
          <a:xfrm>
            <a:off x="6300537" y="1933390"/>
            <a:ext cx="5440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en-US" altLang="zh-CN" dirty="0"/>
              <a:t>[OPTIONS]</a:t>
            </a:r>
          </a:p>
          <a:p>
            <a:endParaRPr lang="en-US" altLang="zh-CN" dirty="0"/>
          </a:p>
          <a:p>
            <a:r>
              <a:rPr lang="zh-CN" altLang="zh-CN" b="0" dirty="0"/>
              <a:t>--restart</a:t>
            </a:r>
            <a:r>
              <a:rPr lang="en-US" altLang="zh-CN" b="0" dirty="0"/>
              <a:t>   no/on-failure[:max-retries]/always/unless-stop </a:t>
            </a:r>
            <a:r>
              <a:rPr lang="zh-CN" altLang="zh-CN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3208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5" name="图片 4" descr="docker状态机">
            <a:extLst>
              <a:ext uri="{FF2B5EF4-FFF2-40B4-BE49-F238E27FC236}">
                <a16:creationId xmlns:a16="http://schemas.microsoft.com/office/drawing/2014/main" id="{6542AF35-AC69-4FE6-966D-31729CCB1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687" y="1738631"/>
            <a:ext cx="7960533" cy="5044813"/>
          </a:xfrm>
          <a:prstGeom prst="rect">
            <a:avLst/>
          </a:prstGeom>
        </p:spPr>
      </p:pic>
      <p:grpSp>
        <p:nvGrpSpPr>
          <p:cNvPr id="6" name="组合 1">
            <a:extLst>
              <a:ext uri="{FF2B5EF4-FFF2-40B4-BE49-F238E27FC236}">
                <a16:creationId xmlns:a16="http://schemas.microsoft.com/office/drawing/2014/main" id="{C353818A-4D09-4DBB-8AAF-14D4F50FC103}"/>
              </a:ext>
            </a:extLst>
          </p:cNvPr>
          <p:cNvGrpSpPr/>
          <p:nvPr/>
        </p:nvGrpSpPr>
        <p:grpSpPr>
          <a:xfrm>
            <a:off x="4418676" y="984593"/>
            <a:ext cx="3048000" cy="536963"/>
            <a:chOff x="6617" y="513"/>
            <a:chExt cx="6400" cy="1128"/>
          </a:xfrm>
        </p:grpSpPr>
        <p:sp>
          <p:nvSpPr>
            <p:cNvPr id="7" name="文本框 27">
              <a:extLst>
                <a:ext uri="{FF2B5EF4-FFF2-40B4-BE49-F238E27FC236}">
                  <a16:creationId xmlns:a16="http://schemas.microsoft.com/office/drawing/2014/main" id="{36BD8CB7-A075-4BD1-B9B5-13C47B9B86A6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1374B02-FA59-4A58-98FB-1FCB2134C92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60680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E1CE0C02-72DE-42E5-A04E-76C4B6EB5ABD}"/>
              </a:ext>
            </a:extLst>
          </p:cNvPr>
          <p:cNvGrpSpPr/>
          <p:nvPr/>
        </p:nvGrpSpPr>
        <p:grpSpPr>
          <a:xfrm>
            <a:off x="4177607" y="1285793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855F5980-1865-4092-89F6-71284E46E41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A4EE5E3-FE0D-467C-A1D1-C08074242E3C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B9BA253-B3F3-45EE-B5E6-800D41260637}"/>
              </a:ext>
            </a:extLst>
          </p:cNvPr>
          <p:cNvSpPr/>
          <p:nvPr/>
        </p:nvSpPr>
        <p:spPr>
          <a:xfrm>
            <a:off x="2084909" y="2676525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7F5CCF1-5DDD-43BF-8F63-BB813833F808}"/>
              </a:ext>
            </a:extLst>
          </p:cNvPr>
          <p:cNvSpPr/>
          <p:nvPr/>
        </p:nvSpPr>
        <p:spPr>
          <a:xfrm>
            <a:off x="4923359" y="2676525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MEM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D77AB14-05BB-4E36-9CA4-BAC97552F7A6}"/>
              </a:ext>
            </a:extLst>
          </p:cNvPr>
          <p:cNvSpPr/>
          <p:nvPr/>
        </p:nvSpPr>
        <p:spPr>
          <a:xfrm>
            <a:off x="7952309" y="2676525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IO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F4D890A-639A-49AC-884A-BADFBB50AC54}"/>
              </a:ext>
            </a:extLst>
          </p:cNvPr>
          <p:cNvSpPr txBox="1"/>
          <p:nvPr/>
        </p:nvSpPr>
        <p:spPr>
          <a:xfrm>
            <a:off x="4923359" y="4340225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218DF2C-E380-4E9A-8316-4BA0B68250A8}"/>
              </a:ext>
            </a:extLst>
          </p:cNvPr>
          <p:cNvSpPr txBox="1"/>
          <p:nvPr/>
        </p:nvSpPr>
        <p:spPr>
          <a:xfrm>
            <a:off x="2084909" y="4340225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</a:p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3982995-0890-40B8-B501-8B6626A1B98A}"/>
              </a:ext>
            </a:extLst>
          </p:cNvPr>
          <p:cNvSpPr txBox="1"/>
          <p:nvPr/>
        </p:nvSpPr>
        <p:spPr>
          <a:xfrm>
            <a:off x="7952309" y="4340225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</a:p>
        </p:txBody>
      </p:sp>
    </p:spTree>
    <p:extLst>
      <p:ext uri="{BB962C8B-B14F-4D97-AF65-F5344CB8AC3E}">
        <p14:creationId xmlns:p14="http://schemas.microsoft.com/office/powerpoint/2010/main" val="11351325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ECE065-EF6C-4DEE-A640-5B36353BEA44}"/>
              </a:ext>
            </a:extLst>
          </p:cNvPr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4F477D9-CBC3-4AE1-BAB7-00395546D004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48215802"/>
              </p:ext>
            </p:ext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7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 dirty="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61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指定大小的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 dirty="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95739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137C10-CC7F-4F2C-9675-B4A1588517FE}"/>
              </a:ext>
            </a:extLst>
          </p:cNvPr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实例：内存限额</a:t>
            </a:r>
          </a:p>
          <a:p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    （1） -m 或者 --memory，设置内存的使用限额</a:t>
            </a:r>
          </a:p>
          <a:p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    （2） --memory-swap：设置内存+swap的使用限额</a:t>
            </a:r>
          </a:p>
          <a:p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    执行下列命令：</a:t>
            </a:r>
          </a:p>
          <a:p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        docker run -m 200M --memory-swap=300M ubuntu</a:t>
            </a:r>
          </a:p>
          <a:p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swap</a:t>
            </a:r>
          </a:p>
          <a:p>
            <a:endParaRPr lang="en-US" altLang="zh-CN" sz="1400" i="1" dirty="0">
              <a:solidFill>
                <a:srgbClr val="FF0000"/>
              </a:solidFill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en-US" altLang="zh-CN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测试内存使用：</a:t>
            </a:r>
          </a:p>
          <a:p>
            <a:r>
              <a:rPr lang="en-US" altLang="zh-CN" sz="1400" i="1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</a:p>
          <a:p>
            <a:endParaRPr lang="en-US" altLang="zh-CN" sz="1400" i="1" dirty="0">
              <a:solidFill>
                <a:schemeClr val="tx1"/>
              </a:solidFill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endParaRPr lang="en-US" altLang="zh-CN" sz="1400" i="1" dirty="0">
              <a:solidFill>
                <a:schemeClr val="tx1"/>
              </a:solidFill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    </a:t>
            </a:r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尝试一下组合：</a:t>
            </a:r>
          </a:p>
          <a:p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-m 200M, --memory-swap=-1</a:t>
            </a:r>
          </a:p>
          <a:p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        -m 200M, --vm-bytes 380M/400M</a:t>
            </a:r>
          </a:p>
        </p:txBody>
      </p:sp>
    </p:spTree>
    <p:extLst>
      <p:ext uri="{BB962C8B-B14F-4D97-AF65-F5344CB8AC3E}">
        <p14:creationId xmlns:p14="http://schemas.microsoft.com/office/powerpoint/2010/main" val="4231441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117C68C0-2A7D-41F1-B0DA-8B5EC741628F}"/>
              </a:ext>
            </a:extLst>
          </p:cNvPr>
          <p:cNvGrpSpPr/>
          <p:nvPr/>
        </p:nvGrpSpPr>
        <p:grpSpPr>
          <a:xfrm>
            <a:off x="4277360" y="124535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FF4B8F2D-D371-4DAA-8B81-58D6C57E592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170648E-EC44-41DB-BFAB-27AC16D009B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F6FBEAE4-7DB5-4ABC-B975-0510420ED87E}"/>
              </a:ext>
            </a:extLst>
          </p:cNvPr>
          <p:cNvSpPr txBox="1"/>
          <p:nvPr/>
        </p:nvSpPr>
        <p:spPr>
          <a:xfrm>
            <a:off x="1202055" y="191579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，并且没有限制</a:t>
            </a:r>
          </a:p>
          <a:p>
            <a:endParaRPr lang="zh-CN" altLang="en-US" sz="14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CPU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 dirty="0">
                <a:solidFill>
                  <a:srgbClr val="FF0000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权重</a:t>
            </a:r>
          </a:p>
          <a:p>
            <a:endParaRPr lang="zh-CN" altLang="en-US" sz="1400" b="1" u="sng" dirty="0">
              <a:solidFill>
                <a:srgbClr val="FF0000"/>
              </a:solidFill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	-c</a:t>
            </a:r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1024</a:t>
            </a:r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-c</a:t>
            </a:r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CPU</a:t>
            </a:r>
            <a:r>
              <a:rPr lang="zh-CN" altLang="en-US" sz="1400" dirty="0">
                <a:solidFill>
                  <a:schemeClr val="tx1"/>
                </a:solidFill>
                <a:ea typeface="华文仿宋" panose="02010600040101010101" pitchFamily="2" charset="-122"/>
                <a:cs typeface="微软雅黑" panose="020B0503020204020204" pitchFamily="34" charset="-122"/>
              </a:rPr>
              <a:t>的使用权重（资源充足时该限制作用是无效的）</a:t>
            </a:r>
          </a:p>
        </p:txBody>
      </p:sp>
      <p:sp>
        <p:nvSpPr>
          <p:cNvPr id="12" name="六边形 11">
            <a:extLst>
              <a:ext uri="{FF2B5EF4-FFF2-40B4-BE49-F238E27FC236}">
                <a16:creationId xmlns:a16="http://schemas.microsoft.com/office/drawing/2014/main" id="{795D6314-CAB9-4543-B17E-44CB7D2E0CDB}"/>
              </a:ext>
            </a:extLst>
          </p:cNvPr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</a:p>
        </p:txBody>
      </p:sp>
      <p:sp>
        <p:nvSpPr>
          <p:cNvPr id="13" name="六边形 12">
            <a:extLst>
              <a:ext uri="{FF2B5EF4-FFF2-40B4-BE49-F238E27FC236}">
                <a16:creationId xmlns:a16="http://schemas.microsoft.com/office/drawing/2014/main" id="{23BFE776-F6F9-4FCF-ACCA-A6050258027E}"/>
              </a:ext>
            </a:extLst>
          </p:cNvPr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</a:p>
        </p:txBody>
      </p:sp>
      <p:sp>
        <p:nvSpPr>
          <p:cNvPr id="14" name="六边形 13">
            <a:extLst>
              <a:ext uri="{FF2B5EF4-FFF2-40B4-BE49-F238E27FC236}">
                <a16:creationId xmlns:a16="http://schemas.microsoft.com/office/drawing/2014/main" id="{EB3EB58F-B29F-4A61-98C6-4D8600853CD3}"/>
              </a:ext>
            </a:extLst>
          </p:cNvPr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</a:p>
          <a:p>
            <a:pPr algn="ctr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</a:p>
        </p:txBody>
      </p:sp>
      <p:pic>
        <p:nvPicPr>
          <p:cNvPr id="15" name="图片 7" descr="resource">
            <a:extLst>
              <a:ext uri="{FF2B5EF4-FFF2-40B4-BE49-F238E27FC236}">
                <a16:creationId xmlns:a16="http://schemas.microsoft.com/office/drawing/2014/main" id="{2F8DBEC7-173C-4834-9793-01BCA8A368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D6B3FCC-2B14-431F-AD17-4AA169D0625B}"/>
              </a:ext>
            </a:extLst>
          </p:cNvPr>
          <p:cNvCxnSpPr>
            <a:stCxn id="15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0D07BDD9-29F6-47FC-A7CC-EDDA7DE122F5}"/>
              </a:ext>
            </a:extLst>
          </p:cNvPr>
          <p:cNvCxnSpPr>
            <a:stCxn id="15" idx="3"/>
            <a:endCxn id="13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D1151D9-01D3-439E-94D1-5E78A2E18968}"/>
              </a:ext>
            </a:extLst>
          </p:cNvPr>
          <p:cNvCxnSpPr>
            <a:stCxn id="15" idx="1"/>
            <a:endCxn id="12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C13CAB3-D622-481E-9CC4-8DD349583DF6}"/>
              </a:ext>
            </a:extLst>
          </p:cNvPr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E0F1726-C7D3-42B5-B9FB-1B7FCAD80522}"/>
              </a:ext>
            </a:extLst>
          </p:cNvPr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316033B-1B42-4517-9F78-6024598C2E18}"/>
              </a:ext>
            </a:extLst>
          </p:cNvPr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DEE95A-D20F-4518-9969-AC5586A889F3}"/>
              </a:ext>
            </a:extLst>
          </p:cNvPr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</a:p>
        </p:txBody>
      </p:sp>
    </p:spTree>
    <p:extLst>
      <p:ext uri="{BB962C8B-B14F-4D97-AF65-F5344CB8AC3E}">
        <p14:creationId xmlns:p14="http://schemas.microsoft.com/office/powerpoint/2010/main" val="9208141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AB9B95-3916-4D38-A21F-FE07A81B866A}"/>
              </a:ext>
            </a:extLst>
          </p:cNvPr>
          <p:cNvSpPr txBox="1"/>
          <p:nvPr/>
        </p:nvSpPr>
        <p:spPr>
          <a:xfrm>
            <a:off x="1566131" y="1818052"/>
            <a:ext cx="983395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实例：</a:t>
            </a:r>
            <a:r>
              <a:rPr lang="en-US" altLang="zh-CN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CPU</a:t>
            </a:r>
            <a:r>
              <a:rPr lang="zh-CN" altLang="en-US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限额</a:t>
            </a:r>
          </a:p>
          <a:p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docker run --name cA --cpuset-cpus 0 -it -c 1024 progrium/stress --cpu 1</a:t>
            </a:r>
          </a:p>
          <a:p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B</a:t>
            </a:r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512</a:t>
            </a:r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 progrium/stress --cpu 1</a:t>
            </a:r>
          </a:p>
          <a:p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CPU</a:t>
            </a:r>
          </a:p>
          <a:p>
            <a:endParaRPr lang="en-US" altLang="zh-CN" sz="1800" dirty="0">
              <a:ea typeface="华文仿宋" panose="02010600040101010101" pitchFamily="2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800" dirty="0">
                <a:ea typeface="华文仿宋" panose="02010600040101010101" pitchFamily="2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800" dirty="0">
              <a:ea typeface="华文仿宋" panose="02010600040101010101" pitchFamily="2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404291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0CB3269-3052-4C51-A56C-1EF695EF0791}"/>
              </a:ext>
            </a:extLst>
          </p:cNvPr>
          <p:cNvSpPr txBox="1"/>
          <p:nvPr/>
        </p:nvSpPr>
        <p:spPr>
          <a:xfrm>
            <a:off x="2383675" y="1726753"/>
            <a:ext cx="8348056" cy="38590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</a:p>
          <a:p>
            <a:pPr>
              <a:lnSpc>
                <a:spcPct val="160000"/>
              </a:lnSpc>
            </a:pP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</a:p>
          <a:p>
            <a:pPr>
              <a:lnSpc>
                <a:spcPct val="1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</a:p>
          <a:p>
            <a:pPr>
              <a:lnSpc>
                <a:spcPct val="1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</a:p>
          <a:p>
            <a:pPr>
              <a:lnSpc>
                <a:spcPct val="1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</a:p>
        </p:txBody>
      </p:sp>
    </p:spTree>
    <p:extLst>
      <p:ext uri="{BB962C8B-B14F-4D97-AF65-F5344CB8AC3E}">
        <p14:creationId xmlns:p14="http://schemas.microsoft.com/office/powerpoint/2010/main" val="16970131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6507EB-356A-4CFD-B584-6948744EFD4C}"/>
              </a:ext>
            </a:extLst>
          </p:cNvPr>
          <p:cNvGrpSpPr/>
          <p:nvPr/>
        </p:nvGrpSpPr>
        <p:grpSpPr>
          <a:xfrm>
            <a:off x="3937885" y="3026242"/>
            <a:ext cx="6018484" cy="696276"/>
            <a:chOff x="5715000" y="1581359"/>
            <a:chExt cx="3762375" cy="5533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BF9A1C7-2329-4C08-817A-47BBE16CEB3A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3B69FD51-0476-4CBF-9962-97BC576E1AD6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315DEAD-7991-4816-9A4E-5342D56E29F4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C14733-3346-4411-A9A9-1EE810625C25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46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4359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1DFA7EAF-771C-488D-837C-DE5FE3C35CE1}"/>
              </a:ext>
            </a:extLst>
          </p:cNvPr>
          <p:cNvGrpSpPr/>
          <p:nvPr/>
        </p:nvGrpSpPr>
        <p:grpSpPr>
          <a:xfrm>
            <a:off x="4751618" y="1098816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52F98506-01B4-4C2B-BDF7-3519ED6C5DA2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EA7B7C5-7F9E-447C-9AAE-1D2CDC5EF5D9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DE93188-8747-4A9E-BFDE-BC468D0A1082}"/>
              </a:ext>
            </a:extLst>
          </p:cNvPr>
          <p:cNvSpPr txBox="1"/>
          <p:nvPr/>
        </p:nvSpPr>
        <p:spPr>
          <a:xfrm>
            <a:off x="419331" y="1279667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FB7DDCB-87B6-476A-968D-D0CFA91F25A8}"/>
              </a:ext>
            </a:extLst>
          </p:cNvPr>
          <p:cNvSpPr txBox="1"/>
          <p:nvPr/>
        </p:nvSpPr>
        <p:spPr>
          <a:xfrm>
            <a:off x="1339446" y="1850532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</a:p>
        </p:txBody>
      </p:sp>
      <p:sp>
        <p:nvSpPr>
          <p:cNvPr id="13" name="圆角矩形 38">
            <a:extLst>
              <a:ext uri="{FF2B5EF4-FFF2-40B4-BE49-F238E27FC236}">
                <a16:creationId xmlns:a16="http://schemas.microsoft.com/office/drawing/2014/main" id="{CD04D9BF-3DB0-406A-A739-7A171A4347E1}"/>
              </a:ext>
            </a:extLst>
          </p:cNvPr>
          <p:cNvSpPr/>
          <p:nvPr/>
        </p:nvSpPr>
        <p:spPr>
          <a:xfrm>
            <a:off x="2437361" y="2434097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0912216-BEE8-4E28-AEE0-7D97A22786F2}"/>
              </a:ext>
            </a:extLst>
          </p:cNvPr>
          <p:cNvSpPr txBox="1"/>
          <p:nvPr/>
        </p:nvSpPr>
        <p:spPr>
          <a:xfrm>
            <a:off x="8993736" y="5706252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</p:txBody>
      </p:sp>
      <p:sp>
        <p:nvSpPr>
          <p:cNvPr id="15" name="圆角矩形 40">
            <a:extLst>
              <a:ext uri="{FF2B5EF4-FFF2-40B4-BE49-F238E27FC236}">
                <a16:creationId xmlns:a16="http://schemas.microsoft.com/office/drawing/2014/main" id="{89907D7C-A62E-4E7A-AF02-D7CA13964526}"/>
              </a:ext>
            </a:extLst>
          </p:cNvPr>
          <p:cNvSpPr/>
          <p:nvPr/>
        </p:nvSpPr>
        <p:spPr>
          <a:xfrm>
            <a:off x="3742286" y="1777507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41">
            <a:extLst>
              <a:ext uri="{FF2B5EF4-FFF2-40B4-BE49-F238E27FC236}">
                <a16:creationId xmlns:a16="http://schemas.microsoft.com/office/drawing/2014/main" id="{9DAA7670-9B92-4175-82FB-9FB9617FCFD5}"/>
              </a:ext>
            </a:extLst>
          </p:cNvPr>
          <p:cNvSpPr/>
          <p:nvPr/>
        </p:nvSpPr>
        <p:spPr>
          <a:xfrm>
            <a:off x="7168111" y="1777507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76F2E0-629D-40AF-961A-E7036D05D75E}"/>
              </a:ext>
            </a:extLst>
          </p:cNvPr>
          <p:cNvSpPr txBox="1"/>
          <p:nvPr/>
        </p:nvSpPr>
        <p:spPr>
          <a:xfrm>
            <a:off x="3925801" y="1970547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652B68F-64A7-4AEE-8614-8E1CAFAF7832}"/>
              </a:ext>
            </a:extLst>
          </p:cNvPr>
          <p:cNvSpPr txBox="1"/>
          <p:nvPr/>
        </p:nvSpPr>
        <p:spPr>
          <a:xfrm>
            <a:off x="7662776" y="1970547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</a:p>
        </p:txBody>
      </p:sp>
      <p:sp>
        <p:nvSpPr>
          <p:cNvPr id="19" name="圆角矩形 44">
            <a:extLst>
              <a:ext uri="{FF2B5EF4-FFF2-40B4-BE49-F238E27FC236}">
                <a16:creationId xmlns:a16="http://schemas.microsoft.com/office/drawing/2014/main" id="{D4BD24EF-6FE4-4600-A043-513BD54604C5}"/>
              </a:ext>
            </a:extLst>
          </p:cNvPr>
          <p:cNvSpPr/>
          <p:nvPr/>
        </p:nvSpPr>
        <p:spPr>
          <a:xfrm>
            <a:off x="3808961" y="3640597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</a:p>
        </p:txBody>
      </p:sp>
      <p:sp>
        <p:nvSpPr>
          <p:cNvPr id="20" name="棱台 45">
            <a:extLst>
              <a:ext uri="{FF2B5EF4-FFF2-40B4-BE49-F238E27FC236}">
                <a16:creationId xmlns:a16="http://schemas.microsoft.com/office/drawing/2014/main" id="{4C8062B9-417E-4B78-98F7-DFDFCBE61DFF}"/>
              </a:ext>
            </a:extLst>
          </p:cNvPr>
          <p:cNvSpPr/>
          <p:nvPr/>
        </p:nvSpPr>
        <p:spPr>
          <a:xfrm>
            <a:off x="3992476" y="3206257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</a:p>
        </p:txBody>
      </p:sp>
      <p:sp>
        <p:nvSpPr>
          <p:cNvPr id="21" name="棱台 46">
            <a:extLst>
              <a:ext uri="{FF2B5EF4-FFF2-40B4-BE49-F238E27FC236}">
                <a16:creationId xmlns:a16="http://schemas.microsoft.com/office/drawing/2014/main" id="{3F6A278B-96B8-4144-9279-481AC09420E5}"/>
              </a:ext>
            </a:extLst>
          </p:cNvPr>
          <p:cNvSpPr/>
          <p:nvPr/>
        </p:nvSpPr>
        <p:spPr>
          <a:xfrm>
            <a:off x="7416396" y="3206257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</a:p>
        </p:txBody>
      </p:sp>
      <p:sp>
        <p:nvSpPr>
          <p:cNvPr id="22" name="棱台 47">
            <a:extLst>
              <a:ext uri="{FF2B5EF4-FFF2-40B4-BE49-F238E27FC236}">
                <a16:creationId xmlns:a16="http://schemas.microsoft.com/office/drawing/2014/main" id="{D6D1C2B2-B1BE-4CC2-9BE5-98D40BE2C660}"/>
              </a:ext>
            </a:extLst>
          </p:cNvPr>
          <p:cNvSpPr/>
          <p:nvPr/>
        </p:nvSpPr>
        <p:spPr>
          <a:xfrm>
            <a:off x="4155671" y="5910722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</a:p>
        </p:txBody>
      </p:sp>
    </p:spTree>
    <p:extLst>
      <p:ext uri="{BB962C8B-B14F-4D97-AF65-F5344CB8AC3E}">
        <p14:creationId xmlns:p14="http://schemas.microsoft.com/office/powerpoint/2010/main" val="3625096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16" name="组合 1">
            <a:extLst>
              <a:ext uri="{FF2B5EF4-FFF2-40B4-BE49-F238E27FC236}">
                <a16:creationId xmlns:a16="http://schemas.microsoft.com/office/drawing/2014/main" id="{C5463966-440D-4170-84D8-8099F0C20A8B}"/>
              </a:ext>
            </a:extLst>
          </p:cNvPr>
          <p:cNvGrpSpPr/>
          <p:nvPr/>
        </p:nvGrpSpPr>
        <p:grpSpPr>
          <a:xfrm>
            <a:off x="4212045" y="1424734"/>
            <a:ext cx="3048000" cy="536963"/>
            <a:chOff x="6617" y="513"/>
            <a:chExt cx="6400" cy="1128"/>
          </a:xfrm>
        </p:grpSpPr>
        <p:sp>
          <p:nvSpPr>
            <p:cNvPr id="17" name="文本框 27">
              <a:extLst>
                <a:ext uri="{FF2B5EF4-FFF2-40B4-BE49-F238E27FC236}">
                  <a16:creationId xmlns:a16="http://schemas.microsoft.com/office/drawing/2014/main" id="{AF2A6C0F-6BFF-48EF-8C30-87F0AC88D643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4DCE7BE-D092-4285-B1E1-20B26935606F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99E43AC-6AC9-4EBE-B3A1-5B10EE8AE0B6}"/>
              </a:ext>
            </a:extLst>
          </p:cNvPr>
          <p:cNvSpPr/>
          <p:nvPr/>
        </p:nvSpPr>
        <p:spPr>
          <a:xfrm>
            <a:off x="2386356" y="4637224"/>
            <a:ext cx="4399280" cy="518160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Hardware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CA46E8-5A1D-4E97-A352-12606949A290}"/>
              </a:ext>
            </a:extLst>
          </p:cNvPr>
          <p:cNvSpPr/>
          <p:nvPr/>
        </p:nvSpPr>
        <p:spPr>
          <a:xfrm>
            <a:off x="2386356" y="4179389"/>
            <a:ext cx="4399280" cy="374650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CC233FF-5415-4714-8660-61ED2A733857}"/>
              </a:ext>
            </a:extLst>
          </p:cNvPr>
          <p:cNvSpPr/>
          <p:nvPr/>
        </p:nvSpPr>
        <p:spPr>
          <a:xfrm>
            <a:off x="2386356" y="3741239"/>
            <a:ext cx="4399280" cy="355600"/>
          </a:xfrm>
          <a:prstGeom prst="rect">
            <a:avLst/>
          </a:prstGeom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system call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A20AC86-6CC1-410B-B4F0-D88EFA423B10}"/>
              </a:ext>
            </a:extLst>
          </p:cNvPr>
          <p:cNvSpPr/>
          <p:nvPr/>
        </p:nvSpPr>
        <p:spPr>
          <a:xfrm>
            <a:off x="2386356" y="3293564"/>
            <a:ext cx="2817495" cy="355600"/>
          </a:xfrm>
          <a:prstGeom prst="rect">
            <a:avLst/>
          </a:prstGeom>
          <a:ln w="190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lib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A3FC225-1B9A-436B-9E89-6A023BE17AF5}"/>
              </a:ext>
            </a:extLst>
          </p:cNvPr>
          <p:cNvGrpSpPr/>
          <p:nvPr/>
        </p:nvGrpSpPr>
        <p:grpSpPr>
          <a:xfrm>
            <a:off x="2386356" y="2574109"/>
            <a:ext cx="4399280" cy="1075055"/>
            <a:chOff x="2386356" y="2574109"/>
            <a:chExt cx="4399280" cy="107505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90764E3-9C53-4683-9CDD-39F2B75891D5}"/>
                </a:ext>
              </a:extLst>
            </p:cNvPr>
            <p:cNvSpPr/>
            <p:nvPr/>
          </p:nvSpPr>
          <p:spPr>
            <a:xfrm>
              <a:off x="5302911" y="2574109"/>
              <a:ext cx="1482725" cy="1075055"/>
            </a:xfrm>
            <a:prstGeom prst="rect">
              <a:avLst/>
            </a:prstGeom>
            <a:solidFill>
              <a:srgbClr val="73B5C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dirty="0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E4E3850-A21F-466A-897D-B806C1B6DB31}"/>
                </a:ext>
              </a:extLst>
            </p:cNvPr>
            <p:cNvSpPr/>
            <p:nvPr/>
          </p:nvSpPr>
          <p:spPr>
            <a:xfrm>
              <a:off x="2386356" y="2574109"/>
              <a:ext cx="2916555" cy="567055"/>
            </a:xfrm>
            <a:prstGeom prst="rect">
              <a:avLst/>
            </a:prstGeom>
            <a:solidFill>
              <a:srgbClr val="73B5CF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                            app</a:t>
              </a:r>
            </a:p>
          </p:txBody>
        </p:sp>
      </p:grp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64A791AF-54DE-4294-9661-0E11CF06FAA8}"/>
              </a:ext>
            </a:extLst>
          </p:cNvPr>
          <p:cNvSpPr/>
          <p:nvPr/>
        </p:nvSpPr>
        <p:spPr>
          <a:xfrm>
            <a:off x="6967881" y="3727269"/>
            <a:ext cx="239395" cy="843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7F218D8-4D4E-4475-92F0-9F0D1C60F664}"/>
              </a:ext>
            </a:extLst>
          </p:cNvPr>
          <p:cNvSpPr txBox="1"/>
          <p:nvPr/>
        </p:nvSpPr>
        <p:spPr>
          <a:xfrm>
            <a:off x="7465086" y="3964759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内核空间</a:t>
            </a:r>
          </a:p>
        </p:txBody>
      </p:sp>
      <p:sp>
        <p:nvSpPr>
          <p:cNvPr id="28" name="右大括号 27">
            <a:extLst>
              <a:ext uri="{FF2B5EF4-FFF2-40B4-BE49-F238E27FC236}">
                <a16:creationId xmlns:a16="http://schemas.microsoft.com/office/drawing/2014/main" id="{C150D0A2-1010-4234-8994-339226DD4A68}"/>
              </a:ext>
            </a:extLst>
          </p:cNvPr>
          <p:cNvSpPr/>
          <p:nvPr/>
        </p:nvSpPr>
        <p:spPr>
          <a:xfrm>
            <a:off x="6967881" y="2574109"/>
            <a:ext cx="239395" cy="1074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B559AAE-33D0-46C5-8C7B-71FC41008FBB}"/>
              </a:ext>
            </a:extLst>
          </p:cNvPr>
          <p:cNvSpPr txBox="1"/>
          <p:nvPr/>
        </p:nvSpPr>
        <p:spPr>
          <a:xfrm>
            <a:off x="7465086" y="2925264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华文仿宋" panose="02010600040101010101" pitchFamily="2" charset="-122"/>
                <a:ea typeface="华文仿宋" panose="02010600040101010101" pitchFamily="2" charset="-122"/>
              </a:rPr>
              <a:t>用户空间</a:t>
            </a:r>
          </a:p>
        </p:txBody>
      </p:sp>
    </p:spTree>
    <p:extLst>
      <p:ext uri="{BB962C8B-B14F-4D97-AF65-F5344CB8AC3E}">
        <p14:creationId xmlns:p14="http://schemas.microsoft.com/office/powerpoint/2010/main" val="10271422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E7EB3C85-4DA7-42C8-B29D-3E2D3BCB6AD2}"/>
              </a:ext>
            </a:extLst>
          </p:cNvPr>
          <p:cNvGrpSpPr/>
          <p:nvPr/>
        </p:nvGrpSpPr>
        <p:grpSpPr>
          <a:xfrm>
            <a:off x="4790670" y="1194459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18B056AD-D10F-4F20-980F-6B1079A813B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CEABF5A-B48E-45BB-B30F-96DDAE054DD2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C40AB06F-73C8-42A3-9146-DC201DB6BE9B}"/>
              </a:ext>
            </a:extLst>
          </p:cNvPr>
          <p:cNvSpPr txBox="1"/>
          <p:nvPr/>
        </p:nvSpPr>
        <p:spPr>
          <a:xfrm>
            <a:off x="527396" y="1417666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49093B9-FACC-486B-A5F6-483156233522}"/>
              </a:ext>
            </a:extLst>
          </p:cNvPr>
          <p:cNvSpPr txBox="1"/>
          <p:nvPr/>
        </p:nvSpPr>
        <p:spPr>
          <a:xfrm>
            <a:off x="1433107" y="1860058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</a:p>
        </p:txBody>
      </p:sp>
      <p:sp>
        <p:nvSpPr>
          <p:cNvPr id="13" name="圆角矩形 3">
            <a:extLst>
              <a:ext uri="{FF2B5EF4-FFF2-40B4-BE49-F238E27FC236}">
                <a16:creationId xmlns:a16="http://schemas.microsoft.com/office/drawing/2014/main" id="{328DFD27-0B5E-46DB-974F-B2A70AEE0287}"/>
              </a:ext>
            </a:extLst>
          </p:cNvPr>
          <p:cNvSpPr/>
          <p:nvPr/>
        </p:nvSpPr>
        <p:spPr>
          <a:xfrm>
            <a:off x="2476412" y="2443623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D049C06-FF24-47AF-9431-01611ABDDD15}"/>
              </a:ext>
            </a:extLst>
          </p:cNvPr>
          <p:cNvSpPr txBox="1"/>
          <p:nvPr/>
        </p:nvSpPr>
        <p:spPr>
          <a:xfrm>
            <a:off x="9087397" y="5715778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</p:txBody>
      </p:sp>
      <p:sp>
        <p:nvSpPr>
          <p:cNvPr id="15" name="圆角矩形 15">
            <a:extLst>
              <a:ext uri="{FF2B5EF4-FFF2-40B4-BE49-F238E27FC236}">
                <a16:creationId xmlns:a16="http://schemas.microsoft.com/office/drawing/2014/main" id="{A609FFA2-4553-469C-9713-F4D6AEF6DF2F}"/>
              </a:ext>
            </a:extLst>
          </p:cNvPr>
          <p:cNvSpPr/>
          <p:nvPr/>
        </p:nvSpPr>
        <p:spPr>
          <a:xfrm>
            <a:off x="3835947" y="1787033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7">
            <a:extLst>
              <a:ext uri="{FF2B5EF4-FFF2-40B4-BE49-F238E27FC236}">
                <a16:creationId xmlns:a16="http://schemas.microsoft.com/office/drawing/2014/main" id="{29665A3D-2F51-4B1F-9BE9-CE2FD1428863}"/>
              </a:ext>
            </a:extLst>
          </p:cNvPr>
          <p:cNvSpPr/>
          <p:nvPr/>
        </p:nvSpPr>
        <p:spPr>
          <a:xfrm>
            <a:off x="7261772" y="1787033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CF9C76D-F6BC-48DC-88BF-58E6409A400B}"/>
              </a:ext>
            </a:extLst>
          </p:cNvPr>
          <p:cNvSpPr txBox="1"/>
          <p:nvPr/>
        </p:nvSpPr>
        <p:spPr>
          <a:xfrm>
            <a:off x="4019462" y="1980073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00D0A89-6185-4A3C-AAC3-7C75BCAD95D1}"/>
              </a:ext>
            </a:extLst>
          </p:cNvPr>
          <p:cNvSpPr txBox="1"/>
          <p:nvPr/>
        </p:nvSpPr>
        <p:spPr>
          <a:xfrm>
            <a:off x="7756437" y="1980073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</a:p>
        </p:txBody>
      </p:sp>
      <p:sp>
        <p:nvSpPr>
          <p:cNvPr id="19" name="圆角矩形 2">
            <a:extLst>
              <a:ext uri="{FF2B5EF4-FFF2-40B4-BE49-F238E27FC236}">
                <a16:creationId xmlns:a16="http://schemas.microsoft.com/office/drawing/2014/main" id="{2C3EB128-95A6-473A-98C0-BBA614168222}"/>
              </a:ext>
            </a:extLst>
          </p:cNvPr>
          <p:cNvSpPr/>
          <p:nvPr/>
        </p:nvSpPr>
        <p:spPr>
          <a:xfrm>
            <a:off x="3795307" y="3631073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TAP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</a:p>
        </p:txBody>
      </p:sp>
      <p:sp>
        <p:nvSpPr>
          <p:cNvPr id="20" name="棱台 20">
            <a:extLst>
              <a:ext uri="{FF2B5EF4-FFF2-40B4-BE49-F238E27FC236}">
                <a16:creationId xmlns:a16="http://schemas.microsoft.com/office/drawing/2014/main" id="{E2FB2AB5-37A4-429A-8FC3-DE7201CFD957}"/>
              </a:ext>
            </a:extLst>
          </p:cNvPr>
          <p:cNvSpPr/>
          <p:nvPr/>
        </p:nvSpPr>
        <p:spPr>
          <a:xfrm>
            <a:off x="4086137" y="3215783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</a:p>
        </p:txBody>
      </p:sp>
      <p:sp>
        <p:nvSpPr>
          <p:cNvPr id="21" name="棱台 4">
            <a:extLst>
              <a:ext uri="{FF2B5EF4-FFF2-40B4-BE49-F238E27FC236}">
                <a16:creationId xmlns:a16="http://schemas.microsoft.com/office/drawing/2014/main" id="{C9E56898-896A-41E2-B4D9-9D7E0BC22B33}"/>
              </a:ext>
            </a:extLst>
          </p:cNvPr>
          <p:cNvSpPr/>
          <p:nvPr/>
        </p:nvSpPr>
        <p:spPr>
          <a:xfrm>
            <a:off x="7510057" y="3215783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</a:p>
        </p:txBody>
      </p:sp>
      <p:sp>
        <p:nvSpPr>
          <p:cNvPr id="22" name="棱台 6">
            <a:extLst>
              <a:ext uri="{FF2B5EF4-FFF2-40B4-BE49-F238E27FC236}">
                <a16:creationId xmlns:a16="http://schemas.microsoft.com/office/drawing/2014/main" id="{217DFD41-369F-4EDC-87EE-19C424CAB9AD}"/>
              </a:ext>
            </a:extLst>
          </p:cNvPr>
          <p:cNvSpPr/>
          <p:nvPr/>
        </p:nvSpPr>
        <p:spPr>
          <a:xfrm>
            <a:off x="4001682" y="5583063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</a:p>
        </p:txBody>
      </p:sp>
      <p:sp>
        <p:nvSpPr>
          <p:cNvPr id="23" name="圆角矩形 7">
            <a:extLst>
              <a:ext uri="{FF2B5EF4-FFF2-40B4-BE49-F238E27FC236}">
                <a16:creationId xmlns:a16="http://schemas.microsoft.com/office/drawing/2014/main" id="{44F73072-1062-43A4-94BE-0923C5E60CA1}"/>
              </a:ext>
            </a:extLst>
          </p:cNvPr>
          <p:cNvSpPr/>
          <p:nvPr/>
        </p:nvSpPr>
        <p:spPr>
          <a:xfrm>
            <a:off x="3795307" y="4624848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E53B27C2-30AE-4087-BA3F-3E722C2CDBFE}"/>
              </a:ext>
            </a:extLst>
          </p:cNvPr>
          <p:cNvCxnSpPr>
            <a:stCxn id="19" idx="2"/>
            <a:endCxn id="22" idx="6"/>
          </p:cNvCxnSpPr>
          <p:nvPr/>
        </p:nvCxnSpPr>
        <p:spPr>
          <a:xfrm flipH="1">
            <a:off x="6313717" y="4344813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下箭头 9">
            <a:extLst>
              <a:ext uri="{FF2B5EF4-FFF2-40B4-BE49-F238E27FC236}">
                <a16:creationId xmlns:a16="http://schemas.microsoft.com/office/drawing/2014/main" id="{31032070-739F-4A27-A6F2-937AAD5A5BA5}"/>
              </a:ext>
            </a:extLst>
          </p:cNvPr>
          <p:cNvSpPr/>
          <p:nvPr/>
        </p:nvSpPr>
        <p:spPr>
          <a:xfrm rot="10800000">
            <a:off x="7756437" y="4676918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下箭头 10">
            <a:extLst>
              <a:ext uri="{FF2B5EF4-FFF2-40B4-BE49-F238E27FC236}">
                <a16:creationId xmlns:a16="http://schemas.microsoft.com/office/drawing/2014/main" id="{0555BB23-0608-41F2-A830-36D983324B09}"/>
              </a:ext>
            </a:extLst>
          </p:cNvPr>
          <p:cNvSpPr/>
          <p:nvPr/>
        </p:nvSpPr>
        <p:spPr>
          <a:xfrm>
            <a:off x="6923952" y="4655328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24F079E-0D99-4A8D-A387-E5B0E4FDCECF}"/>
              </a:ext>
            </a:extLst>
          </p:cNvPr>
          <p:cNvSpPr txBox="1"/>
          <p:nvPr/>
        </p:nvSpPr>
        <p:spPr>
          <a:xfrm>
            <a:off x="6719482" y="4802013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42CE3E0-018D-4BB1-BA18-277ED6543A14}"/>
              </a:ext>
            </a:extLst>
          </p:cNvPr>
          <p:cNvSpPr txBox="1"/>
          <p:nvPr/>
        </p:nvSpPr>
        <p:spPr>
          <a:xfrm>
            <a:off x="7551967" y="4779788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</a:p>
        </p:txBody>
      </p:sp>
    </p:spTree>
    <p:extLst>
      <p:ext uri="{BB962C8B-B14F-4D97-AF65-F5344CB8AC3E}">
        <p14:creationId xmlns:p14="http://schemas.microsoft.com/office/powerpoint/2010/main" val="18098617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9637F3E4-FCCA-4791-A252-5DF4AF84691A}"/>
              </a:ext>
            </a:extLst>
          </p:cNvPr>
          <p:cNvGrpSpPr/>
          <p:nvPr/>
        </p:nvGrpSpPr>
        <p:grpSpPr>
          <a:xfrm>
            <a:off x="4672792" y="105182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60B899A-B03C-4574-B08E-BB811F8199DC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1C43BED-3BCA-4AE5-B606-3E67C270F53D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85EF713-94D1-4601-9C48-F244AAC6D33D}"/>
              </a:ext>
            </a:extLst>
          </p:cNvPr>
          <p:cNvSpPr txBox="1"/>
          <p:nvPr/>
        </p:nvSpPr>
        <p:spPr>
          <a:xfrm>
            <a:off x="544022" y="1279667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B9C3FC-2127-4D57-9F2C-86B0DE515E23}"/>
              </a:ext>
            </a:extLst>
          </p:cNvPr>
          <p:cNvSpPr txBox="1"/>
          <p:nvPr/>
        </p:nvSpPr>
        <p:spPr>
          <a:xfrm>
            <a:off x="1464137" y="1850532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</a:p>
        </p:txBody>
      </p:sp>
      <p:sp>
        <p:nvSpPr>
          <p:cNvPr id="13" name="圆角矩形 14">
            <a:extLst>
              <a:ext uri="{FF2B5EF4-FFF2-40B4-BE49-F238E27FC236}">
                <a16:creationId xmlns:a16="http://schemas.microsoft.com/office/drawing/2014/main" id="{5B63ADFE-1002-4975-88E3-F17CFF31B36E}"/>
              </a:ext>
            </a:extLst>
          </p:cNvPr>
          <p:cNvSpPr/>
          <p:nvPr/>
        </p:nvSpPr>
        <p:spPr>
          <a:xfrm>
            <a:off x="2562052" y="2434097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6944C64-0E10-4C5B-B6EE-F91026B1B0EF}"/>
              </a:ext>
            </a:extLst>
          </p:cNvPr>
          <p:cNvSpPr txBox="1"/>
          <p:nvPr/>
        </p:nvSpPr>
        <p:spPr>
          <a:xfrm>
            <a:off x="9118427" y="5706252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</p:txBody>
      </p:sp>
      <p:sp>
        <p:nvSpPr>
          <p:cNvPr id="15" name="圆角矩形 24">
            <a:extLst>
              <a:ext uri="{FF2B5EF4-FFF2-40B4-BE49-F238E27FC236}">
                <a16:creationId xmlns:a16="http://schemas.microsoft.com/office/drawing/2014/main" id="{A8B1F316-1321-4559-9057-5FD643B87013}"/>
              </a:ext>
            </a:extLst>
          </p:cNvPr>
          <p:cNvSpPr/>
          <p:nvPr/>
        </p:nvSpPr>
        <p:spPr>
          <a:xfrm>
            <a:off x="3866977" y="1777507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AABB39C-89BE-4BFE-AF79-60E372FEA7A5}"/>
              </a:ext>
            </a:extLst>
          </p:cNvPr>
          <p:cNvSpPr txBox="1"/>
          <p:nvPr/>
        </p:nvSpPr>
        <p:spPr>
          <a:xfrm>
            <a:off x="4050492" y="1970547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</a:p>
        </p:txBody>
      </p:sp>
      <p:sp>
        <p:nvSpPr>
          <p:cNvPr id="17" name="圆角矩形 26">
            <a:extLst>
              <a:ext uri="{FF2B5EF4-FFF2-40B4-BE49-F238E27FC236}">
                <a16:creationId xmlns:a16="http://schemas.microsoft.com/office/drawing/2014/main" id="{9CA9D43B-D73B-445A-98CC-24C067B59FE2}"/>
              </a:ext>
            </a:extLst>
          </p:cNvPr>
          <p:cNvSpPr/>
          <p:nvPr/>
        </p:nvSpPr>
        <p:spPr>
          <a:xfrm>
            <a:off x="3866977" y="3640597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</a:p>
        </p:txBody>
      </p:sp>
      <p:sp>
        <p:nvSpPr>
          <p:cNvPr id="18" name="棱台 27">
            <a:extLst>
              <a:ext uri="{FF2B5EF4-FFF2-40B4-BE49-F238E27FC236}">
                <a16:creationId xmlns:a16="http://schemas.microsoft.com/office/drawing/2014/main" id="{0DE0BCD9-0246-4FAE-9287-2730C770CA3B}"/>
              </a:ext>
            </a:extLst>
          </p:cNvPr>
          <p:cNvSpPr/>
          <p:nvPr/>
        </p:nvSpPr>
        <p:spPr>
          <a:xfrm>
            <a:off x="4117167" y="3206257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</a:p>
        </p:txBody>
      </p:sp>
      <p:sp>
        <p:nvSpPr>
          <p:cNvPr id="19" name="棱台 28">
            <a:extLst>
              <a:ext uri="{FF2B5EF4-FFF2-40B4-BE49-F238E27FC236}">
                <a16:creationId xmlns:a16="http://schemas.microsoft.com/office/drawing/2014/main" id="{D90D6F19-DF2C-4F01-BB57-6A60B830EF32}"/>
              </a:ext>
            </a:extLst>
          </p:cNvPr>
          <p:cNvSpPr/>
          <p:nvPr/>
        </p:nvSpPr>
        <p:spPr>
          <a:xfrm>
            <a:off x="4280362" y="5910722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</a:p>
        </p:txBody>
      </p:sp>
      <p:sp>
        <p:nvSpPr>
          <p:cNvPr id="20" name="棱台 29">
            <a:extLst>
              <a:ext uri="{FF2B5EF4-FFF2-40B4-BE49-F238E27FC236}">
                <a16:creationId xmlns:a16="http://schemas.microsoft.com/office/drawing/2014/main" id="{33D633CC-23E3-4A03-A3E2-FA861A133DA0}"/>
              </a:ext>
            </a:extLst>
          </p:cNvPr>
          <p:cNvSpPr/>
          <p:nvPr/>
        </p:nvSpPr>
        <p:spPr>
          <a:xfrm>
            <a:off x="4180032" y="5074427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6C0D32A-F55A-4BD3-A513-D0C36C1F93DC}"/>
              </a:ext>
            </a:extLst>
          </p:cNvPr>
          <p:cNvCxnSpPr>
            <a:stCxn id="18" idx="2"/>
            <a:endCxn id="20" idx="7"/>
          </p:cNvCxnSpPr>
          <p:nvPr/>
        </p:nvCxnSpPr>
        <p:spPr>
          <a:xfrm>
            <a:off x="4720417" y="3862847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AEAE360-B799-4A06-9A74-4CC93188CE9A}"/>
              </a:ext>
            </a:extLst>
          </p:cNvPr>
          <p:cNvCxnSpPr>
            <a:stCxn id="19" idx="6"/>
            <a:endCxn id="20" idx="2"/>
          </p:cNvCxnSpPr>
          <p:nvPr/>
        </p:nvCxnSpPr>
        <p:spPr>
          <a:xfrm flipH="1" flipV="1">
            <a:off x="4721052" y="5402722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7688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3D64F1F9-045C-4A74-A04B-53A45A90A9E8}"/>
              </a:ext>
            </a:extLst>
          </p:cNvPr>
          <p:cNvGrpSpPr/>
          <p:nvPr/>
        </p:nvGrpSpPr>
        <p:grpSpPr>
          <a:xfrm>
            <a:off x="4257852" y="1193751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F27EBB9-FD54-4D82-8316-F7CD18B3F73A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814E7AC-B290-47FE-91C1-19D7FFF5BF99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AF9899E-9E09-4323-8CD6-A038B772B3D7}"/>
              </a:ext>
            </a:extLst>
          </p:cNvPr>
          <p:cNvGrpSpPr/>
          <p:nvPr/>
        </p:nvGrpSpPr>
        <p:grpSpPr>
          <a:xfrm>
            <a:off x="1964232" y="1889587"/>
            <a:ext cx="7948295" cy="4752340"/>
            <a:chOff x="3076" y="2151"/>
            <a:chExt cx="12517" cy="7484"/>
          </a:xfrm>
        </p:grpSpPr>
        <p:sp>
          <p:nvSpPr>
            <p:cNvPr id="12" name="右箭头 3">
              <a:extLst>
                <a:ext uri="{FF2B5EF4-FFF2-40B4-BE49-F238E27FC236}">
                  <a16:creationId xmlns:a16="http://schemas.microsoft.com/office/drawing/2014/main" id="{3ED88538-71AC-4416-8144-2BDAC9CFBAB5}"/>
                </a:ext>
              </a:extLst>
            </p:cNvPr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579AC2B-AAF7-4254-BF03-FC82BF492B88}"/>
                </a:ext>
              </a:extLst>
            </p:cNvPr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E2B49A-4A65-43E4-A755-8FBCB1F94249}"/>
                </a:ext>
              </a:extLst>
            </p:cNvPr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98B5CFAE-F53C-41B6-B6E3-EB89246058FF}"/>
                </a:ext>
              </a:extLst>
            </p:cNvPr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D198EA4-4A84-44EB-BA83-D32FA788FF7B}"/>
                </a:ext>
              </a:extLst>
            </p:cNvPr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53E86E5-2E29-4A72-8546-A3A01DF6BEF6}"/>
                </a:ext>
              </a:extLst>
            </p:cNvPr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461FAA8-16AF-47F8-95B2-F694DFFC9690}"/>
                </a:ext>
              </a:extLst>
            </p:cNvPr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C438D8A-651C-4C5E-9431-B9186B74BADA}"/>
                </a:ext>
              </a:extLst>
            </p:cNvPr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00F8B52-863F-46E7-8581-017F8A8FF22F}"/>
                </a:ext>
              </a:extLst>
            </p:cNvPr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01A863D-58DB-4C9E-B7F8-F1C6DD8AF4FE}"/>
                </a:ext>
              </a:extLst>
            </p:cNvPr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2492162-FEBA-4548-987F-834107DB8689}"/>
                </a:ext>
              </a:extLst>
            </p:cNvPr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9CCD54E-7D6A-4944-AB36-5AF2C7E908F5}"/>
                </a:ext>
              </a:extLst>
            </p:cNvPr>
            <p:cNvSpPr/>
            <p:nvPr/>
          </p:nvSpPr>
          <p:spPr>
            <a:xfrm>
              <a:off x="12432" y="3362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3D95319-7BC3-4AE0-9709-0BCB4876EE08}"/>
                </a:ext>
              </a:extLst>
            </p:cNvPr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2EF692F-4B5D-4E66-AC6C-FC7CB9EE9394}"/>
                </a:ext>
              </a:extLst>
            </p:cNvPr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89612A1-C73B-413B-BBA9-6096DAC9867E}"/>
                </a:ext>
              </a:extLst>
            </p:cNvPr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B629A1C-0C4F-4B60-AF92-0D967585A86C}"/>
                </a:ext>
              </a:extLst>
            </p:cNvPr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55EEC84-9C2C-4BD6-9FE4-FAAFAAA231BC}"/>
                </a:ext>
              </a:extLst>
            </p:cNvPr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677628F-75D9-4B94-AB8A-6B4A5F2B363F}"/>
                </a:ext>
              </a:extLst>
            </p:cNvPr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FAE1E9D-2728-4AF9-91FF-E3468E457285}"/>
                </a:ext>
              </a:extLst>
            </p:cNvPr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</a:p>
          </p:txBody>
        </p:sp>
        <p:cxnSp>
          <p:nvCxnSpPr>
            <p:cNvPr id="31" name="肘形连接符 51">
              <a:extLst>
                <a:ext uri="{FF2B5EF4-FFF2-40B4-BE49-F238E27FC236}">
                  <a16:creationId xmlns:a16="http://schemas.microsoft.com/office/drawing/2014/main" id="{D37E14E8-A0BF-466B-A9B4-C7F67ACF67DC}"/>
                </a:ext>
              </a:extLst>
            </p:cNvPr>
            <p:cNvCxnSpPr>
              <a:stCxn id="15" idx="1"/>
              <a:endCxn id="15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肘形连接符 52">
              <a:extLst>
                <a:ext uri="{FF2B5EF4-FFF2-40B4-BE49-F238E27FC236}">
                  <a16:creationId xmlns:a16="http://schemas.microsoft.com/office/drawing/2014/main" id="{A3A544A7-B5B0-47DE-A3BD-BC1B3C36D277}"/>
                </a:ext>
              </a:extLst>
            </p:cNvPr>
            <p:cNvCxnSpPr>
              <a:stCxn id="17" idx="1"/>
              <a:endCxn id="17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肘形连接符 53">
              <a:extLst>
                <a:ext uri="{FF2B5EF4-FFF2-40B4-BE49-F238E27FC236}">
                  <a16:creationId xmlns:a16="http://schemas.microsoft.com/office/drawing/2014/main" id="{7064DC12-E7E8-4E13-8107-9D88B8DA1942}"/>
                </a:ext>
              </a:extLst>
            </p:cNvPr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33">
              <a:extLst>
                <a:ext uri="{FF2B5EF4-FFF2-40B4-BE49-F238E27FC236}">
                  <a16:creationId xmlns:a16="http://schemas.microsoft.com/office/drawing/2014/main" id="{37A71DE6-49D4-4C26-A537-9B14DB37A495}"/>
                </a:ext>
              </a:extLst>
            </p:cNvPr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E4049E4B-741E-476D-8EF0-D9A0260260C1}"/>
                </a:ext>
              </a:extLst>
            </p:cNvPr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36B15E5D-FFEB-4289-BE5B-BB005CEEC2AF}"/>
                </a:ext>
              </a:extLst>
            </p:cNvPr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直接箭头连接符 36">
              <a:extLst>
                <a:ext uri="{FF2B5EF4-FFF2-40B4-BE49-F238E27FC236}">
                  <a16:creationId xmlns:a16="http://schemas.microsoft.com/office/drawing/2014/main" id="{B369F89E-8573-4218-8D5D-BC6D0EE5E5D5}"/>
                </a:ext>
              </a:extLst>
            </p:cNvPr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8FF8C994-E84F-41F6-B2ED-83B7048EE809}"/>
                </a:ext>
              </a:extLst>
            </p:cNvPr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箭头连接符 38">
              <a:extLst>
                <a:ext uri="{FF2B5EF4-FFF2-40B4-BE49-F238E27FC236}">
                  <a16:creationId xmlns:a16="http://schemas.microsoft.com/office/drawing/2014/main" id="{8C1C343B-1815-4927-86C7-0C52F9BA30A5}"/>
                </a:ext>
              </a:extLst>
            </p:cNvPr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0CD73339-DBB7-4140-B9F1-D401651B221F}"/>
                </a:ext>
              </a:extLst>
            </p:cNvPr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652192C-E671-49B0-A7BB-DCAAB2F16C33}"/>
                </a:ext>
              </a:extLst>
            </p:cNvPr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BC7675E4-587B-4DFC-A47F-B9AF077A1EC1}"/>
                </a:ext>
              </a:extLst>
            </p:cNvPr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D8A7AE29-C82B-4006-BBC7-6FF8D3AA6123}"/>
                </a:ext>
              </a:extLst>
            </p:cNvPr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7B315607-4CA6-4008-BFC0-E12F57BBF580}"/>
                </a:ext>
              </a:extLst>
            </p:cNvPr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7FF26BB7-D1D1-4415-B23D-0FA7DA9BFF97}"/>
                </a:ext>
              </a:extLst>
            </p:cNvPr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1CDD3B6D-9B95-4A90-BED1-EF024C8369B9}"/>
                </a:ext>
              </a:extLst>
            </p:cNvPr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箭头连接符 46">
              <a:extLst>
                <a:ext uri="{FF2B5EF4-FFF2-40B4-BE49-F238E27FC236}">
                  <a16:creationId xmlns:a16="http://schemas.microsoft.com/office/drawing/2014/main" id="{5D13A686-CCAD-482B-8FDF-D9E089F26EF8}"/>
                </a:ext>
              </a:extLst>
            </p:cNvPr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直接箭头连接符 47">
              <a:extLst>
                <a:ext uri="{FF2B5EF4-FFF2-40B4-BE49-F238E27FC236}">
                  <a16:creationId xmlns:a16="http://schemas.microsoft.com/office/drawing/2014/main" id="{12646E10-3289-4AD7-B1A7-17903AAEE846}"/>
                </a:ext>
              </a:extLst>
            </p:cNvPr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96B2AF3F-C6D9-41D9-A33E-7C4D67361860}"/>
                </a:ext>
              </a:extLst>
            </p:cNvPr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75ABC25-B433-4DB0-ADF9-1EEC1D7ADD86}"/>
                </a:ext>
              </a:extLst>
            </p:cNvPr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0867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1F18FABF-814D-4465-AF1F-A81DE8234934}"/>
              </a:ext>
            </a:extLst>
          </p:cNvPr>
          <p:cNvGrpSpPr/>
          <p:nvPr/>
        </p:nvGrpSpPr>
        <p:grpSpPr>
          <a:xfrm>
            <a:off x="4302298" y="1393859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B1A2F74-DCD2-456D-B0AF-DF6570D4991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46B35A5-F1B7-4D29-A8AB-62156DE49280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E59AE3BB-D63A-4E57-8670-0686DBE344C7}"/>
              </a:ext>
            </a:extLst>
          </p:cNvPr>
          <p:cNvSpPr txBox="1"/>
          <p:nvPr/>
        </p:nvSpPr>
        <p:spPr>
          <a:xfrm>
            <a:off x="2806700" y="2338359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华文仿宋" panose="02010600040101010101" pitchFamily="2" charset="-122"/>
                <a:ea typeface="华文仿宋" panose="02010600040101010101" pitchFamily="2" charset="-122"/>
                <a:cs typeface="微软雅黑" panose="020B0503020204020204" pitchFamily="34" charset="-122"/>
              </a:rPr>
              <a:t>容器网络驱动类型</a:t>
            </a:r>
          </a:p>
          <a:p>
            <a:endParaRPr lang="zh-CN" altLang="en-US" b="1" dirty="0"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，默认网络驱动程序；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host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，直接使用宿主机网路；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连接在一起，是集群通信的基础；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 dirty="0">
                <a:ea typeface="华文仿宋" panose="02010600040101010101" pitchFamily="2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mac</a:t>
            </a: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地址，直连物理网络；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华文仿宋" panose="02010600040101010101" pitchFamily="2" charset="-122"/>
                <a:cs typeface="微软雅黑" panose="020B0503020204020204" pitchFamily="34" charset="-122"/>
              </a:rPr>
              <a:t>其他网络插件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72994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6928479D-1FBA-4448-AA94-97CC468FADA8}"/>
              </a:ext>
            </a:extLst>
          </p:cNvPr>
          <p:cNvGrpSpPr/>
          <p:nvPr/>
        </p:nvGrpSpPr>
        <p:grpSpPr>
          <a:xfrm>
            <a:off x="4360487" y="928346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9B96FD46-B166-4AA2-AB8D-38D6B6744696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D6AA16F-03DF-4150-891C-E6D1BCD18111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257AA4A-C924-42FA-AB34-39C175099414}"/>
              </a:ext>
            </a:extLst>
          </p:cNvPr>
          <p:cNvSpPr txBox="1"/>
          <p:nvPr/>
        </p:nvSpPr>
        <p:spPr>
          <a:xfrm>
            <a:off x="706697" y="242379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</a:p>
          <a:p>
            <a:pPr algn="l"/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5142CF7-F483-4763-983C-B54CBF29626A}"/>
              </a:ext>
            </a:extLst>
          </p:cNvPr>
          <p:cNvSpPr txBox="1"/>
          <p:nvPr/>
        </p:nvSpPr>
        <p:spPr>
          <a:xfrm>
            <a:off x="706697" y="170688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E8DDF97-E0A8-4447-BC2C-65D3203B1A5E}"/>
              </a:ext>
            </a:extLst>
          </p:cNvPr>
          <p:cNvSpPr txBox="1"/>
          <p:nvPr/>
        </p:nvSpPr>
        <p:spPr>
          <a:xfrm>
            <a:off x="6530109" y="1709651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9D7E3FC-C399-4CA0-BBA7-8CD29ED8F4EE}"/>
              </a:ext>
            </a:extLst>
          </p:cNvPr>
          <p:cNvSpPr txBox="1"/>
          <p:nvPr/>
        </p:nvSpPr>
        <p:spPr>
          <a:xfrm>
            <a:off x="6530109" y="242379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提供容器之间的自动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解析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 dirty="0">
              <a:latin typeface="华文仿宋" panose="02010600040101010101" pitchFamily="2" charset="-122"/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 dirty="0">
                <a:latin typeface="华文仿宋" panose="02010600040101010101" pitchFamily="2" charset="-122"/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</a:p>
        </p:txBody>
      </p:sp>
    </p:spTree>
    <p:extLst>
      <p:ext uri="{BB962C8B-B14F-4D97-AF65-F5344CB8AC3E}">
        <p14:creationId xmlns:p14="http://schemas.microsoft.com/office/powerpoint/2010/main" val="3555362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00632998-B29B-444F-BA51-542125BFB460}"/>
              </a:ext>
            </a:extLst>
          </p:cNvPr>
          <p:cNvGrpSpPr/>
          <p:nvPr/>
        </p:nvGrpSpPr>
        <p:grpSpPr>
          <a:xfrm>
            <a:off x="4277995" y="896620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7A1370F-F9E6-4DC0-AE38-68D048550AEF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5647119-1951-4AC7-BF0B-C3B1E6787BF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4B1CA14-28FD-4CE4-8D21-34C3A313C417}"/>
              </a:ext>
            </a:extLst>
          </p:cNvPr>
          <p:cNvSpPr txBox="1"/>
          <p:nvPr/>
        </p:nvSpPr>
        <p:spPr>
          <a:xfrm>
            <a:off x="623570" y="134112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E237C3-F9BE-46D3-9243-53E7C3F8B934}"/>
              </a:ext>
            </a:extLst>
          </p:cNvPr>
          <p:cNvSpPr txBox="1"/>
          <p:nvPr/>
        </p:nvSpPr>
        <p:spPr>
          <a:xfrm>
            <a:off x="623570" y="205803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3584459-077D-498D-8209-08AD6C26BAD0}"/>
              </a:ext>
            </a:extLst>
          </p:cNvPr>
          <p:cNvSpPr txBox="1"/>
          <p:nvPr/>
        </p:nvSpPr>
        <p:spPr>
          <a:xfrm>
            <a:off x="6212205" y="233489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C49100C-92CD-461F-BFF5-BFCAF0ACF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205" y="4018280"/>
            <a:ext cx="4196715" cy="19939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706BDFB-03ED-447C-B678-36C64AC2927E}"/>
              </a:ext>
            </a:extLst>
          </p:cNvPr>
          <p:cNvSpPr txBox="1"/>
          <p:nvPr/>
        </p:nvSpPr>
        <p:spPr>
          <a:xfrm>
            <a:off x="6212205" y="337756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</a:p>
        </p:txBody>
      </p:sp>
    </p:spTree>
    <p:extLst>
      <p:ext uri="{BB962C8B-B14F-4D97-AF65-F5344CB8AC3E}">
        <p14:creationId xmlns:p14="http://schemas.microsoft.com/office/powerpoint/2010/main" val="40939423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929F2853-DBC4-43B1-BD3D-67859D26B61F}"/>
              </a:ext>
            </a:extLst>
          </p:cNvPr>
          <p:cNvGrpSpPr/>
          <p:nvPr/>
        </p:nvGrpSpPr>
        <p:grpSpPr>
          <a:xfrm>
            <a:off x="4408805" y="81313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8EE4D60-4597-4DAB-9388-F856C821008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56B7F70-8DC9-40FC-9564-D36BE4DFD606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7DD5FFE-CF7D-4E72-9D9A-75C2354326A9}"/>
              </a:ext>
            </a:extLst>
          </p:cNvPr>
          <p:cNvSpPr txBox="1"/>
          <p:nvPr/>
        </p:nvSpPr>
        <p:spPr>
          <a:xfrm>
            <a:off x="755015" y="1591672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6CAD6B4-2B4B-49BA-8144-35965387B8E2}"/>
              </a:ext>
            </a:extLst>
          </p:cNvPr>
          <p:cNvSpPr txBox="1"/>
          <p:nvPr/>
        </p:nvSpPr>
        <p:spPr>
          <a:xfrm>
            <a:off x="755015" y="2238102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之间创建一个分布式网络。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34CA540-A5B8-4C7B-9835-C7462BAD0D2C}"/>
              </a:ext>
            </a:extLst>
          </p:cNvPr>
          <p:cNvSpPr/>
          <p:nvPr/>
        </p:nvSpPr>
        <p:spPr>
          <a:xfrm>
            <a:off x="769620" y="3602082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FAE6A5A-CF8D-4BE5-A902-3379699327FB}"/>
              </a:ext>
            </a:extLst>
          </p:cNvPr>
          <p:cNvSpPr/>
          <p:nvPr/>
        </p:nvSpPr>
        <p:spPr>
          <a:xfrm>
            <a:off x="2584450" y="3602082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EEF66E-CC8D-43EB-A4A1-329B5575A558}"/>
              </a:ext>
            </a:extLst>
          </p:cNvPr>
          <p:cNvSpPr/>
          <p:nvPr/>
        </p:nvSpPr>
        <p:spPr>
          <a:xfrm>
            <a:off x="4423410" y="3602082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3ED67FE-0E17-4E0E-8377-4238BAB0D22A}"/>
              </a:ext>
            </a:extLst>
          </p:cNvPr>
          <p:cNvSpPr/>
          <p:nvPr/>
        </p:nvSpPr>
        <p:spPr>
          <a:xfrm>
            <a:off x="755015" y="3252197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FBFB798-6038-4998-8CB2-6A94B0631F8D}"/>
              </a:ext>
            </a:extLst>
          </p:cNvPr>
          <p:cNvSpPr/>
          <p:nvPr/>
        </p:nvSpPr>
        <p:spPr>
          <a:xfrm>
            <a:off x="769620" y="2740387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66AE453-99B9-4AA4-A57A-7B77779AA7AB}"/>
              </a:ext>
            </a:extLst>
          </p:cNvPr>
          <p:cNvSpPr/>
          <p:nvPr/>
        </p:nvSpPr>
        <p:spPr>
          <a:xfrm>
            <a:off x="2602230" y="2740387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118982-F9FC-4731-BEBE-880DE374433F}"/>
              </a:ext>
            </a:extLst>
          </p:cNvPr>
          <p:cNvSpPr/>
          <p:nvPr/>
        </p:nvSpPr>
        <p:spPr>
          <a:xfrm>
            <a:off x="4423410" y="2740387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CDB497E-B863-4291-9497-4881D71ED8D5}"/>
              </a:ext>
            </a:extLst>
          </p:cNvPr>
          <p:cNvCxnSpPr>
            <a:stCxn id="17" idx="2"/>
          </p:cNvCxnSpPr>
          <p:nvPr/>
        </p:nvCxnSpPr>
        <p:spPr>
          <a:xfrm>
            <a:off x="1578610" y="3089637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DD09E9B-4C52-40B5-8893-FB08B0A35319}"/>
              </a:ext>
            </a:extLst>
          </p:cNvPr>
          <p:cNvCxnSpPr>
            <a:stCxn id="18" idx="2"/>
            <a:endCxn id="16" idx="0"/>
          </p:cNvCxnSpPr>
          <p:nvPr/>
        </p:nvCxnSpPr>
        <p:spPr>
          <a:xfrm>
            <a:off x="3411220" y="3089637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68A921DF-905C-402A-9621-BBC27AB69391}"/>
              </a:ext>
            </a:extLst>
          </p:cNvPr>
          <p:cNvCxnSpPr>
            <a:stCxn id="19" idx="2"/>
          </p:cNvCxnSpPr>
          <p:nvPr/>
        </p:nvCxnSpPr>
        <p:spPr>
          <a:xfrm flipH="1">
            <a:off x="5223510" y="3089637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518B2F74-B640-4BD8-852D-C7D054952523}"/>
              </a:ext>
            </a:extLst>
          </p:cNvPr>
          <p:cNvSpPr txBox="1"/>
          <p:nvPr/>
        </p:nvSpPr>
        <p:spPr>
          <a:xfrm>
            <a:off x="755015" y="4153262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91B3A55-B44E-4280-AE49-6631F07D6BB9}"/>
              </a:ext>
            </a:extLst>
          </p:cNvPr>
          <p:cNvSpPr txBox="1"/>
          <p:nvPr/>
        </p:nvSpPr>
        <p:spPr>
          <a:xfrm>
            <a:off x="6633845" y="2238102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BE41852-EEC3-4515-A21D-1D7DDAE0F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10" y="2906122"/>
            <a:ext cx="3763645" cy="1771015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1D6A6EAF-29C1-48FD-B78D-F8305BBF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2910" y="4873987"/>
            <a:ext cx="41529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8652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6CBD4A71-F904-4F9F-8EF6-BD111F439C9B}"/>
              </a:ext>
            </a:extLst>
          </p:cNvPr>
          <p:cNvGrpSpPr/>
          <p:nvPr/>
        </p:nvGrpSpPr>
        <p:grpSpPr>
          <a:xfrm>
            <a:off x="4111106" y="136060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F7CCF3EF-437D-4179-B625-7A6A5793595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E1D2AFB-A73A-44FA-A123-C674EAFCB3AE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C249E29-EC93-42A7-A3DD-5C89302BFD66}"/>
              </a:ext>
            </a:extLst>
          </p:cNvPr>
          <p:cNvSpPr txBox="1"/>
          <p:nvPr/>
        </p:nvSpPr>
        <p:spPr>
          <a:xfrm>
            <a:off x="4013259" y="2910609"/>
            <a:ext cx="3256020" cy="149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/>
              </a:rPr>
              <a:t>docker-006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/>
              </a:rPr>
              <a:t>桥接网络实验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/>
              </a:rPr>
              <a:t>docker-007 host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/>
              </a:rPr>
              <a:t>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docker-008 Overlay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6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6"/>
              </a:rPr>
              <a:t>docker-009 Macvlan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6"/>
              </a:rPr>
              <a:t>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81493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16507EB-356A-4CFD-B584-6948744EFD4C}"/>
              </a:ext>
            </a:extLst>
          </p:cNvPr>
          <p:cNvGrpSpPr/>
          <p:nvPr/>
        </p:nvGrpSpPr>
        <p:grpSpPr>
          <a:xfrm>
            <a:off x="3937885" y="3026242"/>
            <a:ext cx="6018484" cy="696276"/>
            <a:chOff x="5715000" y="1581359"/>
            <a:chExt cx="3762375" cy="55334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BF9A1C7-2329-4C08-817A-47BBE16CEB3A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3B69FD51-0476-4CBF-9962-97BC576E1AD6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5315DEAD-7991-4816-9A4E-5342D56E29F4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FC14733-3346-4411-A9A9-1EE810625C25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46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 STORAGE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743283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7AF37A8C-DBDC-48F4-B1E7-515C4B487256}"/>
              </a:ext>
            </a:extLst>
          </p:cNvPr>
          <p:cNvGrpSpPr/>
          <p:nvPr/>
        </p:nvGrpSpPr>
        <p:grpSpPr>
          <a:xfrm>
            <a:off x="4452801" y="114447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599B399C-AF9B-43C1-B4EF-1BB5AD031E2D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D300944-0014-41A5-AA12-493DB498BF1E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B3FBC55E-A3D8-4F05-8A00-6FE29188A0B1}"/>
              </a:ext>
            </a:extLst>
          </p:cNvPr>
          <p:cNvSpPr txBox="1"/>
          <p:nvPr/>
        </p:nvSpPr>
        <p:spPr>
          <a:xfrm>
            <a:off x="799011" y="1923011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2247385-9819-488E-8E82-B35EA4DA8F23}"/>
              </a:ext>
            </a:extLst>
          </p:cNvPr>
          <p:cNvSpPr txBox="1"/>
          <p:nvPr/>
        </p:nvSpPr>
        <p:spPr>
          <a:xfrm>
            <a:off x="799011" y="2379576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6DC0F0E-E142-454D-A5F9-F08732322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3911" y="2852016"/>
            <a:ext cx="47720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77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3D70694D-8465-4EB4-AF29-7C5E754EA455}"/>
              </a:ext>
            </a:extLst>
          </p:cNvPr>
          <p:cNvGrpSpPr/>
          <p:nvPr/>
        </p:nvGrpSpPr>
        <p:grpSpPr>
          <a:xfrm>
            <a:off x="4446587" y="1129323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B0471050-6D2E-43AE-8BA2-016A8AB47259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8749AA8-A1B3-4F74-90DE-43C323218223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6D83B26-B238-4D0C-829C-18B05AE26977}"/>
              </a:ext>
            </a:extLst>
          </p:cNvPr>
          <p:cNvSpPr txBox="1"/>
          <p:nvPr/>
        </p:nvSpPr>
        <p:spPr>
          <a:xfrm>
            <a:off x="2185035" y="1982470"/>
            <a:ext cx="7571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华文仿宋" panose="02010600040101010101" pitchFamily="2" charset="-122"/>
              </a:rPr>
              <a:t>系统级虚拟化，</a:t>
            </a:r>
            <a:r>
              <a:rPr lang="en-US" altLang="zh-CN" sz="2800" dirty="0">
                <a:ea typeface="华文仿宋" panose="02010600040101010101" pitchFamily="2" charset="-122"/>
              </a:rPr>
              <a:t>kvm</a:t>
            </a:r>
            <a:r>
              <a:rPr lang="zh-CN" altLang="en-US" sz="2800" dirty="0">
                <a:ea typeface="华文仿宋" panose="02010600040101010101" pitchFamily="2" charset="-122"/>
              </a:rPr>
              <a:t>、</a:t>
            </a:r>
            <a:r>
              <a:rPr lang="en-US" altLang="zh-CN" sz="2800" dirty="0">
                <a:ea typeface="华文仿宋" panose="02010600040101010101" pitchFamily="2" charset="-122"/>
              </a:rPr>
              <a:t>vmware</a:t>
            </a:r>
            <a:r>
              <a:rPr lang="zh-CN" altLang="en-US" sz="2800" dirty="0">
                <a:ea typeface="华文仿宋" panose="02010600040101010101" pitchFamily="2" charset="-122"/>
              </a:rPr>
              <a:t>、</a:t>
            </a:r>
            <a:r>
              <a:rPr lang="en-US" altLang="zh-CN" sz="2800" dirty="0">
                <a:ea typeface="华文仿宋" panose="02010600040101010101" pitchFamily="2" charset="-122"/>
              </a:rPr>
              <a:t>xen</a:t>
            </a:r>
            <a:endParaRPr lang="zh-CN" altLang="en-US" sz="2800" dirty="0">
              <a:ea typeface="华文仿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华文仿宋" panose="02010600040101010101" pitchFamily="2" charset="-122"/>
              </a:rPr>
              <a:t>用户空间虚拟化，</a:t>
            </a:r>
            <a:r>
              <a:rPr lang="en-US" altLang="zh-CN" sz="2800" dirty="0">
                <a:ea typeface="华文仿宋" panose="02010600040101010101" pitchFamily="2" charset="-122"/>
              </a:rPr>
              <a:t>lxc</a:t>
            </a:r>
            <a:r>
              <a:rPr lang="zh-CN" altLang="en-US" sz="2800" dirty="0">
                <a:ea typeface="华文仿宋" panose="02010600040101010101" pitchFamily="2" charset="-122"/>
              </a:rPr>
              <a:t>、</a:t>
            </a:r>
            <a:r>
              <a:rPr lang="en-US" altLang="zh-CN" sz="2800" dirty="0">
                <a:ea typeface="华文仿宋" panose="02010600040101010101" pitchFamily="2" charset="-122"/>
              </a:rPr>
              <a:t>openvz</a:t>
            </a:r>
            <a:endParaRPr lang="zh-CN" altLang="en-US" sz="2800" dirty="0">
              <a:ea typeface="华文仿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华文仿宋" panose="02010600040101010101" pitchFamily="2" charset="-122"/>
              </a:rPr>
              <a:t>库虚拟化，</a:t>
            </a:r>
            <a:r>
              <a:rPr lang="en-US" altLang="zh-CN" sz="2800" dirty="0">
                <a:ea typeface="华文仿宋" panose="02010600040101010101" pitchFamily="2" charset="-122"/>
              </a:rPr>
              <a:t>wine</a:t>
            </a:r>
            <a:endParaRPr lang="zh-CN" altLang="en-US" sz="2800" dirty="0">
              <a:ea typeface="华文仿宋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ea typeface="华文仿宋" panose="02010600040101010101" pitchFamily="2" charset="-122"/>
              </a:rPr>
              <a:t>专用虚拟化，</a:t>
            </a:r>
            <a:r>
              <a:rPr lang="en-US" altLang="zh-CN" sz="2800" dirty="0">
                <a:ea typeface="华文仿宋" panose="02010600040101010101" pitchFamily="2" charset="-122"/>
              </a:rPr>
              <a:t>tomcat</a:t>
            </a:r>
            <a:r>
              <a:rPr lang="zh-CN" altLang="en-US" sz="2800" dirty="0">
                <a:ea typeface="华文仿宋" panose="02010600040101010101" pitchFamily="2" charset="-122"/>
              </a:rPr>
              <a:t>，</a:t>
            </a:r>
            <a:r>
              <a:rPr lang="en-US" altLang="zh-CN" sz="2800" dirty="0">
                <a:ea typeface="华文仿宋" panose="02010600040101010101" pitchFamily="2" charset="-122"/>
              </a:rPr>
              <a:t>jvm</a:t>
            </a:r>
          </a:p>
        </p:txBody>
      </p:sp>
    </p:spTree>
    <p:extLst>
      <p:ext uri="{BB962C8B-B14F-4D97-AF65-F5344CB8AC3E}">
        <p14:creationId xmlns:p14="http://schemas.microsoft.com/office/powerpoint/2010/main" val="10395348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4F9A3E9A-1A38-41DD-B012-D93449DA6560}"/>
              </a:ext>
            </a:extLst>
          </p:cNvPr>
          <p:cNvGrpSpPr/>
          <p:nvPr/>
        </p:nvGrpSpPr>
        <p:grpSpPr>
          <a:xfrm>
            <a:off x="4327236" y="105303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C5B6CD4C-2694-4EBF-B971-21791DD78E19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E0F0F39-A0B5-4F99-BF24-69C4ADA8DCA7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341F0756-63FF-4B3D-8838-CE04E0D86A35}"/>
              </a:ext>
            </a:extLst>
          </p:cNvPr>
          <p:cNvSpPr txBox="1"/>
          <p:nvPr/>
        </p:nvSpPr>
        <p:spPr>
          <a:xfrm>
            <a:off x="673446" y="1831571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DAE60A-4882-47C7-BDD2-732F5D5638B6}"/>
              </a:ext>
            </a:extLst>
          </p:cNvPr>
          <p:cNvSpPr txBox="1"/>
          <p:nvPr/>
        </p:nvSpPr>
        <p:spPr>
          <a:xfrm>
            <a:off x="673446" y="2288136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53C4270-ACCF-4C1B-AB73-5C236FF83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366" y="2361161"/>
            <a:ext cx="4772025" cy="242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22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89439DB6-93C6-408F-9420-D02BEBF0F4FC}"/>
              </a:ext>
            </a:extLst>
          </p:cNvPr>
          <p:cNvGrpSpPr/>
          <p:nvPr/>
        </p:nvGrpSpPr>
        <p:grpSpPr>
          <a:xfrm>
            <a:off x="4419070" y="123591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75E8595B-1510-47AA-A255-38971E5D5A57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8176310-854F-4B4A-AC16-5A1298A02AAF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2176EE8D-1888-4B4D-BFD1-B964706C390A}"/>
              </a:ext>
            </a:extLst>
          </p:cNvPr>
          <p:cNvSpPr txBox="1"/>
          <p:nvPr/>
        </p:nvSpPr>
        <p:spPr>
          <a:xfrm>
            <a:off x="765280" y="2014451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624EB47-1257-4C8C-977D-007540BD3EAF}"/>
              </a:ext>
            </a:extLst>
          </p:cNvPr>
          <p:cNvSpPr txBox="1"/>
          <p:nvPr/>
        </p:nvSpPr>
        <p:spPr>
          <a:xfrm>
            <a:off x="765280" y="2471016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30035FE-BECB-464A-8B1B-3C2DFFD9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00" y="2544041"/>
            <a:ext cx="4772025" cy="24288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903C76-4678-4743-8BE2-C472C99924CE}"/>
              </a:ext>
            </a:extLst>
          </p:cNvPr>
          <p:cNvSpPr txBox="1"/>
          <p:nvPr/>
        </p:nvSpPr>
        <p:spPr>
          <a:xfrm>
            <a:off x="765280" y="5426306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</a:p>
        </p:txBody>
      </p:sp>
    </p:spTree>
    <p:extLst>
      <p:ext uri="{BB962C8B-B14F-4D97-AF65-F5344CB8AC3E}">
        <p14:creationId xmlns:p14="http://schemas.microsoft.com/office/powerpoint/2010/main" val="278283259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46093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331C0DE8-FDBE-4312-9C36-191051F1AEDC}"/>
              </a:ext>
            </a:extLst>
          </p:cNvPr>
          <p:cNvGrpSpPr/>
          <p:nvPr/>
        </p:nvGrpSpPr>
        <p:grpSpPr>
          <a:xfrm>
            <a:off x="4343862" y="969909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5C45F807-0E7D-4091-858B-960C33F979FC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735CA6C-CAF8-49DA-8AF1-08EA5A487CFA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E06A85A-039B-4BA2-BD93-F9BA9E7B216F}"/>
              </a:ext>
            </a:extLst>
          </p:cNvPr>
          <p:cNvSpPr txBox="1"/>
          <p:nvPr/>
        </p:nvSpPr>
        <p:spPr>
          <a:xfrm>
            <a:off x="1275714" y="1928495"/>
            <a:ext cx="3689061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8937F8-3E3B-4CCB-B624-D913C480D5A1}"/>
              </a:ext>
            </a:extLst>
          </p:cNvPr>
          <p:cNvSpPr txBox="1"/>
          <p:nvPr/>
        </p:nvSpPr>
        <p:spPr>
          <a:xfrm>
            <a:off x="127571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提供低延迟高吞吐的高性能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3"/>
              </a:rPr>
              <a:t>实验 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3"/>
              </a:rPr>
              <a:t>docker-010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754CCAA-9409-48EA-849F-0944EC958660}"/>
              </a:ext>
            </a:extLst>
          </p:cNvPr>
          <p:cNvSpPr txBox="1"/>
          <p:nvPr/>
        </p:nvSpPr>
        <p:spPr>
          <a:xfrm>
            <a:off x="7546975" y="1928495"/>
            <a:ext cx="3469467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67C8BB-98D1-4BC9-B659-98A2F6EDEB88}"/>
              </a:ext>
            </a:extLst>
          </p:cNvPr>
          <p:cNvSpPr txBox="1"/>
          <p:nvPr/>
        </p:nvSpPr>
        <p:spPr>
          <a:xfrm>
            <a:off x="7546226" y="2374900"/>
            <a:ext cx="3227069" cy="11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</a:p>
        </p:txBody>
      </p:sp>
    </p:spTree>
    <p:extLst>
      <p:ext uri="{BB962C8B-B14F-4D97-AF65-F5344CB8AC3E}">
        <p14:creationId xmlns:p14="http://schemas.microsoft.com/office/powerpoint/2010/main" val="30885225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57957" y="2528074"/>
            <a:ext cx="5890779" cy="813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lang="en-US" altLang="zh-CN" sz="4000" b="1" kern="0" dirty="0">
                <a:solidFill>
                  <a:prstClr val="black"/>
                </a:solidFill>
                <a:cs typeface="+mn-ea"/>
                <a:sym typeface="+mn-lt"/>
              </a:rPr>
              <a:t>DOCKER</a:t>
            </a:r>
            <a:r>
              <a:rPr kumimoji="0" lang="en-US" altLang="zh-CN" sz="4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 ADVANCED</a:t>
            </a:r>
            <a:endParaRPr kumimoji="0" lang="zh-CN" altLang="en-US" sz="4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057958" y="330229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</a:rPr>
              <a:t>Swarm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57958" y="370240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</a:rPr>
              <a:t>Dockerfile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092498" y="330229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en-US" altLang="zh-CN" sz="1600" dirty="0">
                <a:solidFill>
                  <a:prstClr val="black"/>
                </a:solidFill>
                <a:latin typeface="微软雅黑" panose="020B0503020204020204" charset="-122"/>
              </a:rPr>
              <a:t>Compose</a:t>
            </a:r>
            <a:endParaRPr lang="zh-CN" altLang="en-US" sz="1600" dirty="0">
              <a:solidFill>
                <a:prstClr val="black"/>
              </a:solidFill>
              <a:latin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92498" y="3702400"/>
            <a:ext cx="2316478" cy="38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Clr>
                <a:schemeClr val="tx1"/>
              </a:buClr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charset="-122"/>
              </a:rPr>
              <a:t>输入您的内容</a:t>
            </a:r>
          </a:p>
        </p:txBody>
      </p:sp>
      <p:sp>
        <p:nvSpPr>
          <p:cNvPr id="9" name="泪滴形 8"/>
          <p:cNvSpPr/>
          <p:nvPr/>
        </p:nvSpPr>
        <p:spPr>
          <a:xfrm rot="16200000" flipV="1">
            <a:off x="1845070" y="1885553"/>
            <a:ext cx="2855488" cy="2802414"/>
          </a:xfrm>
          <a:prstGeom prst="teardrop">
            <a:avLst/>
          </a:prstGeom>
          <a:solidFill>
            <a:schemeClr val="accent1"/>
          </a:solidFill>
          <a:ln w="889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25647" y="2129073"/>
            <a:ext cx="2505075" cy="2153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03</a:t>
            </a:r>
            <a:endParaRPr kumimoji="0" lang="zh-CN" altLang="en-US" sz="96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057958" y="4313028"/>
            <a:ext cx="5890778" cy="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1187866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9B1009E-B0D6-4446-8E52-86E0F69FE7B7}"/>
              </a:ext>
            </a:extLst>
          </p:cNvPr>
          <p:cNvGrpSpPr/>
          <p:nvPr/>
        </p:nvGrpSpPr>
        <p:grpSpPr>
          <a:xfrm>
            <a:off x="4746498" y="3092911"/>
            <a:ext cx="3762375" cy="672178"/>
            <a:chOff x="5715000" y="1581359"/>
            <a:chExt cx="3762375" cy="6721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4FB11347-BB25-4280-85A7-312BF7AE769C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BBB8E69A-0E97-451D-91D4-A14616E465F7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8A1FB2C9-E188-466B-B256-B7D00FFB34CA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84DD8AD-A3B5-4728-AAF0-273D01D6455F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007924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EFF75B9B-A43B-4B65-9C90-749B205D6191}"/>
              </a:ext>
            </a:extLst>
          </p:cNvPr>
          <p:cNvGrpSpPr/>
          <p:nvPr/>
        </p:nvGrpSpPr>
        <p:grpSpPr>
          <a:xfrm>
            <a:off x="4270693" y="104937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5A5C94A0-6B18-4525-9E84-D7025ED0919F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C017897-2010-4397-AC62-B8122FEAB78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4ED69130-5BCA-4988-9F6D-826B0DA533BD}"/>
              </a:ext>
            </a:extLst>
          </p:cNvPr>
          <p:cNvSpPr txBox="1"/>
          <p:nvPr/>
        </p:nvSpPr>
        <p:spPr>
          <a:xfrm>
            <a:off x="466725" y="211518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什么是集群？什么是分布式？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E137BE-1BB4-4EB1-8FEF-3AC8489921C5}"/>
              </a:ext>
            </a:extLst>
          </p:cNvPr>
          <p:cNvSpPr txBox="1"/>
          <p:nvPr/>
        </p:nvSpPr>
        <p:spPr>
          <a:xfrm>
            <a:off x="466725" y="252730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BA5CB03-6BC3-4264-B8F9-E48A315C30B9}"/>
              </a:ext>
            </a:extLst>
          </p:cNvPr>
          <p:cNvSpPr txBox="1"/>
          <p:nvPr/>
        </p:nvSpPr>
        <p:spPr>
          <a:xfrm>
            <a:off x="466725" y="2974340"/>
            <a:ext cx="67125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集群管理与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相结合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去中心化的设计：非部署时角色限定，运行时指定，可用统一镜像构建集群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声明式服务模型：应用服务栈预期状态（desired state）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可伸缩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预期状态达成：集群负责监控实际状态与预期状态的差异，尽量满足预期状态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多主机网络：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网络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服务发现：全局唯一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DNS name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和负载均衡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负载均衡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内建安全：节点间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TLS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加密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滚动升级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75F1B4F-438F-49E3-A682-863C00DF6E11}"/>
              </a:ext>
            </a:extLst>
          </p:cNvPr>
          <p:cNvSpPr/>
          <p:nvPr/>
        </p:nvSpPr>
        <p:spPr>
          <a:xfrm>
            <a:off x="8137525" y="1143000"/>
            <a:ext cx="2835910" cy="28359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A91ECFA-A6AF-46EE-92D6-50363E0FF075}"/>
              </a:ext>
            </a:extLst>
          </p:cNvPr>
          <p:cNvSpPr/>
          <p:nvPr/>
        </p:nvSpPr>
        <p:spPr>
          <a:xfrm>
            <a:off x="8684260" y="1729105"/>
            <a:ext cx="2157095" cy="215709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59949DF-6FF1-49CF-9D3D-627F3122C124}"/>
              </a:ext>
            </a:extLst>
          </p:cNvPr>
          <p:cNvSpPr txBox="1"/>
          <p:nvPr/>
        </p:nvSpPr>
        <p:spPr>
          <a:xfrm>
            <a:off x="9041765" y="127762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5F53F1-880D-42B1-95DB-AB4201E1BAE2}"/>
              </a:ext>
            </a:extLst>
          </p:cNvPr>
          <p:cNvSpPr txBox="1"/>
          <p:nvPr/>
        </p:nvSpPr>
        <p:spPr>
          <a:xfrm>
            <a:off x="9445625" y="2678430"/>
            <a:ext cx="6350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</a:t>
            </a:r>
          </a:p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stateful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261AE6E-DF13-42F0-AC04-216EF8D1996E}"/>
              </a:ext>
            </a:extLst>
          </p:cNvPr>
          <p:cNvSpPr/>
          <p:nvPr/>
        </p:nvSpPr>
        <p:spPr>
          <a:xfrm>
            <a:off x="7678420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node01</a:t>
            </a:r>
          </a:p>
          <a:p>
            <a:pPr algn="ctr"/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14EC3F2-11AE-4209-BE80-E245BCB6A71A}"/>
              </a:ext>
            </a:extLst>
          </p:cNvPr>
          <p:cNvSpPr/>
          <p:nvPr/>
        </p:nvSpPr>
        <p:spPr>
          <a:xfrm>
            <a:off x="8903335" y="6021705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node03</a:t>
            </a:r>
          </a:p>
          <a:p>
            <a:pPr algn="ctr"/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B4C664-3968-4E13-B01E-15711447590D}"/>
              </a:ext>
            </a:extLst>
          </p:cNvPr>
          <p:cNvSpPr/>
          <p:nvPr/>
        </p:nvSpPr>
        <p:spPr>
          <a:xfrm>
            <a:off x="10128885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node02</a:t>
            </a:r>
          </a:p>
          <a:p>
            <a:pPr algn="ctr"/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2436B73-921A-484A-B503-972743CFB5FD}"/>
              </a:ext>
            </a:extLst>
          </p:cNvPr>
          <p:cNvCxnSpPr>
            <a:stCxn id="18" idx="2"/>
            <a:endCxn id="19" idx="1"/>
          </p:cNvCxnSpPr>
          <p:nvPr/>
        </p:nvCxnSpPr>
        <p:spPr>
          <a:xfrm>
            <a:off x="8232775" y="5545455"/>
            <a:ext cx="67056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1B0C42C3-003D-4143-9550-B6078FAAAC83}"/>
              </a:ext>
            </a:extLst>
          </p:cNvPr>
          <p:cNvCxnSpPr>
            <a:stCxn id="18" idx="3"/>
            <a:endCxn id="20" idx="1"/>
          </p:cNvCxnSpPr>
          <p:nvPr/>
        </p:nvCxnSpPr>
        <p:spPr>
          <a:xfrm>
            <a:off x="8786495" y="5271135"/>
            <a:ext cx="134239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D10D9F7-01C6-438F-8429-1E71847297C4}"/>
              </a:ext>
            </a:extLst>
          </p:cNvPr>
          <p:cNvCxnSpPr>
            <a:stCxn id="20" idx="2"/>
            <a:endCxn id="19" idx="3"/>
          </p:cNvCxnSpPr>
          <p:nvPr/>
        </p:nvCxnSpPr>
        <p:spPr>
          <a:xfrm flipH="1">
            <a:off x="10011410" y="5545455"/>
            <a:ext cx="67183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04255B04-97D8-483F-BD93-398A15B7D45D}"/>
              </a:ext>
            </a:extLst>
          </p:cNvPr>
          <p:cNvSpPr txBox="1"/>
          <p:nvPr/>
        </p:nvSpPr>
        <p:spPr>
          <a:xfrm>
            <a:off x="8909050" y="1483995"/>
            <a:ext cx="7029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stateless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F3F5C0E-6E81-4223-B7AC-02BAE9009EB1}"/>
              </a:ext>
            </a:extLst>
          </p:cNvPr>
          <p:cNvSpPr/>
          <p:nvPr/>
        </p:nvSpPr>
        <p:spPr>
          <a:xfrm>
            <a:off x="818515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A37A458-8B77-42CE-B73B-C70535F879D9}"/>
              </a:ext>
            </a:extLst>
          </p:cNvPr>
          <p:cNvSpPr/>
          <p:nvPr/>
        </p:nvSpPr>
        <p:spPr>
          <a:xfrm>
            <a:off x="868426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EA7729D-AEB9-4830-AFA4-E7833B2CB51A}"/>
              </a:ext>
            </a:extLst>
          </p:cNvPr>
          <p:cNvSpPr/>
          <p:nvPr/>
        </p:nvSpPr>
        <p:spPr>
          <a:xfrm>
            <a:off x="918337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55778F8-E766-4D10-9E9A-500A3663AAEE}"/>
              </a:ext>
            </a:extLst>
          </p:cNvPr>
          <p:cNvSpPr/>
          <p:nvPr/>
        </p:nvSpPr>
        <p:spPr>
          <a:xfrm>
            <a:off x="818515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FCE9904-3E8A-4670-B213-DD229B8EBCF2}"/>
              </a:ext>
            </a:extLst>
          </p:cNvPr>
          <p:cNvSpPr/>
          <p:nvPr/>
        </p:nvSpPr>
        <p:spPr>
          <a:xfrm>
            <a:off x="868426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6D2E10C-0154-4A33-ACE0-37C705BF7974}"/>
              </a:ext>
            </a:extLst>
          </p:cNvPr>
          <p:cNvSpPr/>
          <p:nvPr/>
        </p:nvSpPr>
        <p:spPr>
          <a:xfrm>
            <a:off x="918337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EB95FEC-23E8-4BB7-92A8-047D8C1BE55F}"/>
              </a:ext>
            </a:extLst>
          </p:cNvPr>
          <p:cNvSpPr txBox="1"/>
          <p:nvPr/>
        </p:nvSpPr>
        <p:spPr>
          <a:xfrm>
            <a:off x="7678420" y="42379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1BD2CDD-039A-439D-BBA0-7117D8558C52}"/>
              </a:ext>
            </a:extLst>
          </p:cNvPr>
          <p:cNvSpPr txBox="1"/>
          <p:nvPr/>
        </p:nvSpPr>
        <p:spPr>
          <a:xfrm>
            <a:off x="7678420" y="46316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</a:p>
        </p:txBody>
      </p:sp>
    </p:spTree>
    <p:extLst>
      <p:ext uri="{BB962C8B-B14F-4D97-AF65-F5344CB8AC3E}">
        <p14:creationId xmlns:p14="http://schemas.microsoft.com/office/powerpoint/2010/main" val="40332496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526AF5C6-3D45-48CB-900D-37D520F7CDDF}"/>
              </a:ext>
            </a:extLst>
          </p:cNvPr>
          <p:cNvGrpSpPr/>
          <p:nvPr/>
        </p:nvGrpSpPr>
        <p:grpSpPr>
          <a:xfrm>
            <a:off x="4396232" y="1065506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62DC19C4-41A5-4526-8358-5476394851BA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5EDFF32-BEB1-4898-BDBF-50AA2D72AEE2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E2DB3F9-965C-4B9C-B2B1-8D832CA21029}"/>
              </a:ext>
            </a:extLst>
          </p:cNvPr>
          <p:cNvSpPr txBox="1"/>
          <p:nvPr/>
        </p:nvSpPr>
        <p:spPr>
          <a:xfrm>
            <a:off x="702725" y="2253731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</a:t>
            </a:r>
            <a:r>
              <a:rPr lang="en-US" altLang="zh-CN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0961777-28A9-4D7B-A829-3393350E536E}"/>
              </a:ext>
            </a:extLst>
          </p:cNvPr>
          <p:cNvSpPr txBox="1"/>
          <p:nvPr/>
        </p:nvSpPr>
        <p:spPr>
          <a:xfrm>
            <a:off x="702725" y="2698865"/>
            <a:ext cx="9613369" cy="1980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是容器编排工具，是集群管理工具。由多个工作于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Mode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swarm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集群有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manager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两个角色组成，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节点可以成为任意角色，或者两者都是。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当用户定义一个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的期望状态，集群负责来维护这个期望状态。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一个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不可用，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会调度该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上的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到可用节点。（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的副本之一）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Service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的一个优点在于，可以动态的修改服务的配置，包括网络和存储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volume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，而不必重启手动重启服务。Docker将更新配置，停止使用过期配置的服务任务，并创建新的匹配所需配置的服务任务。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C13941-7810-47F5-A45E-A10837C372BC}"/>
              </a:ext>
            </a:extLst>
          </p:cNvPr>
          <p:cNvSpPr txBox="1"/>
          <p:nvPr/>
        </p:nvSpPr>
        <p:spPr>
          <a:xfrm>
            <a:off x="569722" y="5659120"/>
            <a:ext cx="110147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一些术语：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Nodes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Services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replicated/global services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），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Tasks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，Load balancing（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publishPort,internal/external lb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475368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635A7287-313E-4425-BB73-97631A0A66E2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B6392E55-629C-4A21-ABDE-4CD8D7AEC995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E4F2E2E-DE17-48B5-8424-3F768B49A5CF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67619E1-1460-4F7F-A3A4-C0B791DA03BE}"/>
              </a:ext>
            </a:extLst>
          </p:cNvPr>
          <p:cNvSpPr txBox="1"/>
          <p:nvPr/>
        </p:nvSpPr>
        <p:spPr>
          <a:xfrm>
            <a:off x="393700" y="1916431"/>
            <a:ext cx="649732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创建</a:t>
            </a:r>
            <a:r>
              <a:rPr lang="en-US" altLang="zh-CN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</a:p>
          <a:p>
            <a:pPr algn="l"/>
            <a:endParaRPr lang="en-US" altLang="zh-CN" sz="1600" dirty="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init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 --advertise-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addr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 &lt;MANAGER-IP&gt;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8ACD6FE-7220-4BDB-95A7-DF8E8A9C7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2918064"/>
            <a:ext cx="11404600" cy="152654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BE7B6BE-E079-410D-ABF7-BCFE277F0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5012565"/>
            <a:ext cx="11443335" cy="6388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8A372D-855E-4C22-8C4B-5545F02DECFF}"/>
              </a:ext>
            </a:extLst>
          </p:cNvPr>
          <p:cNvSpPr txBox="1"/>
          <p:nvPr/>
        </p:nvSpPr>
        <p:spPr>
          <a:xfrm>
            <a:off x="393700" y="4602626"/>
            <a:ext cx="1254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ls</a:t>
            </a:r>
          </a:p>
        </p:txBody>
      </p:sp>
    </p:spTree>
    <p:extLst>
      <p:ext uri="{BB962C8B-B14F-4D97-AF65-F5344CB8AC3E}">
        <p14:creationId xmlns:p14="http://schemas.microsoft.com/office/powerpoint/2010/main" val="9987340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4EF22C9-C637-464D-8E15-634F575E3E36}"/>
              </a:ext>
            </a:extLst>
          </p:cNvPr>
          <p:cNvSpPr txBox="1"/>
          <p:nvPr/>
        </p:nvSpPr>
        <p:spPr>
          <a:xfrm>
            <a:off x="799011" y="1714642"/>
            <a:ext cx="6497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加入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join-token manager</a:t>
            </a: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swarm join-token worker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0AE29-535B-4142-B188-6C5562326D2E}"/>
              </a:ext>
            </a:extLst>
          </p:cNvPr>
          <p:cNvSpPr txBox="1"/>
          <p:nvPr/>
        </p:nvSpPr>
        <p:spPr>
          <a:xfrm>
            <a:off x="799011" y="2823987"/>
            <a:ext cx="1402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执行节点加入命令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35C464-DD35-4A3C-965E-E524E8479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011" y="3249437"/>
            <a:ext cx="9839960" cy="8693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7F6274D-EDFF-40BA-B989-57AC4FB16BF1}"/>
              </a:ext>
            </a:extLst>
          </p:cNvPr>
          <p:cNvSpPr txBox="1"/>
          <p:nvPr/>
        </p:nvSpPr>
        <p:spPr>
          <a:xfrm>
            <a:off x="799011" y="4457842"/>
            <a:ext cx="927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部署一个服务</a:t>
            </a: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service create --replicas 1 --name helloworld alpine ping docker.com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B0E2F86-369C-4909-9C3B-C896F9AA9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011" y="5079507"/>
            <a:ext cx="9274175" cy="1487805"/>
          </a:xfrm>
          <a:prstGeom prst="rect">
            <a:avLst/>
          </a:prstGeom>
        </p:spPr>
      </p:pic>
      <p:grpSp>
        <p:nvGrpSpPr>
          <p:cNvPr id="13" name="组合 1">
            <a:extLst>
              <a:ext uri="{FF2B5EF4-FFF2-40B4-BE49-F238E27FC236}">
                <a16:creationId xmlns:a16="http://schemas.microsoft.com/office/drawing/2014/main" id="{B3BEE173-BF29-44E1-800B-86824170598B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4" name="文本框 27">
              <a:extLst>
                <a:ext uri="{FF2B5EF4-FFF2-40B4-BE49-F238E27FC236}">
                  <a16:creationId xmlns:a16="http://schemas.microsoft.com/office/drawing/2014/main" id="{B5D6566A-E090-4C6B-BAA1-11D4F008B99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E1A5D80-A483-4FF0-9A87-DF33880F6040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969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41BA2A-A35A-48E1-AA2F-2AC8CA3AC4E2}"/>
              </a:ext>
            </a:extLst>
          </p:cNvPr>
          <p:cNvSpPr txBox="1"/>
          <p:nvPr/>
        </p:nvSpPr>
        <p:spPr>
          <a:xfrm>
            <a:off x="450850" y="1736090"/>
            <a:ext cx="64973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service</a:t>
            </a:r>
            <a:r>
              <a:rPr lang="zh-CN" alt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详情</a:t>
            </a:r>
            <a:endParaRPr lang="en-US" altLang="zh-CN" sz="1600" dirty="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 dirty="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helloworld</a:t>
            </a:r>
          </a:p>
          <a:p>
            <a:pPr algn="l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ps helloworld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248A817-CB4D-4506-8FE3-FE5B2E672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265" y="2080895"/>
            <a:ext cx="7036435" cy="3665220"/>
          </a:xfrm>
          <a:prstGeom prst="rect">
            <a:avLst/>
          </a:prstGeom>
        </p:spPr>
      </p:pic>
      <p:grpSp>
        <p:nvGrpSpPr>
          <p:cNvPr id="7" name="组合 1">
            <a:extLst>
              <a:ext uri="{FF2B5EF4-FFF2-40B4-BE49-F238E27FC236}">
                <a16:creationId xmlns:a16="http://schemas.microsoft.com/office/drawing/2014/main" id="{E6289DFF-5B53-46D2-8D17-0375133165B0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8" name="文本框 27">
              <a:extLst>
                <a:ext uri="{FF2B5EF4-FFF2-40B4-BE49-F238E27FC236}">
                  <a16:creationId xmlns:a16="http://schemas.microsoft.com/office/drawing/2014/main" id="{B8A8026E-6F4A-4CD2-9174-1C1546248ABD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2A8C803-9DF3-44F6-9F47-B7AE6F9EE5BF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2145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14BDF1A2-EC0D-4E2F-8ECB-3A6571D82D40}"/>
              </a:ext>
            </a:extLst>
          </p:cNvPr>
          <p:cNvGrpSpPr/>
          <p:nvPr/>
        </p:nvGrpSpPr>
        <p:grpSpPr>
          <a:xfrm>
            <a:off x="4394876" y="1629447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A90ED604-2BFF-4332-8F0F-CB3B306A81B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虚拟化类型（系统）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296CD72-067E-480E-B1B4-5D0C3081C387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D287156B-3A33-4A2F-913A-5907859630E3}"/>
              </a:ext>
            </a:extLst>
          </p:cNvPr>
          <p:cNvSpPr/>
          <p:nvPr/>
        </p:nvSpPr>
        <p:spPr>
          <a:xfrm>
            <a:off x="2470539" y="5312500"/>
            <a:ext cx="4399280" cy="518160"/>
          </a:xfrm>
          <a:prstGeom prst="rect">
            <a:avLst/>
          </a:prstGeom>
          <a:ln w="1905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Hardware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4FA951A-1407-4FA3-B236-50585F906CBC}"/>
              </a:ext>
            </a:extLst>
          </p:cNvPr>
          <p:cNvSpPr/>
          <p:nvPr/>
        </p:nvSpPr>
        <p:spPr>
          <a:xfrm>
            <a:off x="2470539" y="4384765"/>
            <a:ext cx="4399280" cy="374650"/>
          </a:xfrm>
          <a:prstGeom prst="rect">
            <a:avLst/>
          </a:prstGeom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Hypervisor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9C798F7-25EC-4435-A5E6-FCCC8D05E4E7}"/>
              </a:ext>
            </a:extLst>
          </p:cNvPr>
          <p:cNvSpPr/>
          <p:nvPr/>
        </p:nvSpPr>
        <p:spPr>
          <a:xfrm>
            <a:off x="2470539" y="4825455"/>
            <a:ext cx="4399280" cy="374650"/>
          </a:xfrm>
          <a:prstGeom prst="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801D956-EFF9-4BEF-96E5-DE93F5B2ED58}"/>
              </a:ext>
            </a:extLst>
          </p:cNvPr>
          <p:cNvGrpSpPr/>
          <p:nvPr/>
        </p:nvGrpSpPr>
        <p:grpSpPr>
          <a:xfrm>
            <a:off x="2470539" y="2781390"/>
            <a:ext cx="1064895" cy="1438275"/>
            <a:chOff x="3033" y="2259"/>
            <a:chExt cx="1600" cy="227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2DE0F7A-C1DA-4746-B540-08E85659D423}"/>
                </a:ext>
              </a:extLst>
            </p:cNvPr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A59CAF61-31E9-445A-9BB1-B8E19665C16F}"/>
                </a:ext>
              </a:extLst>
            </p:cNvPr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E97C29B-F17D-4BEC-BD3D-2408E18D68AE}"/>
                </a:ext>
              </a:extLst>
            </p:cNvPr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Guest OS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A9F14DD-CFF9-41C5-8328-B0889F80D053}"/>
                </a:ext>
              </a:extLst>
            </p:cNvPr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kernel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6B6774-09EF-4A45-AB83-B8084635D7E6}"/>
              </a:ext>
            </a:extLst>
          </p:cNvPr>
          <p:cNvGrpSpPr/>
          <p:nvPr/>
        </p:nvGrpSpPr>
        <p:grpSpPr>
          <a:xfrm>
            <a:off x="3863094" y="2781390"/>
            <a:ext cx="1064895" cy="1438275"/>
            <a:chOff x="3033" y="2259"/>
            <a:chExt cx="1600" cy="2279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3C4DF44F-58DC-4598-9EE2-E2891AF0DB97}"/>
                </a:ext>
              </a:extLst>
            </p:cNvPr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022FCA6A-C52C-4AF6-8B63-8EB9EC72A233}"/>
                </a:ext>
              </a:extLst>
            </p:cNvPr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726F68F-A698-4787-ADCE-2AEF4460379C}"/>
                </a:ext>
              </a:extLst>
            </p:cNvPr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Guest OS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718DAEF-A0BE-4D26-A918-688AFC5C0703}"/>
                </a:ext>
              </a:extLst>
            </p:cNvPr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kernel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4D916D9-E61D-41BD-97B2-1328A239D930}"/>
              </a:ext>
            </a:extLst>
          </p:cNvPr>
          <p:cNvGrpSpPr/>
          <p:nvPr/>
        </p:nvGrpSpPr>
        <p:grpSpPr>
          <a:xfrm>
            <a:off x="5246124" y="2781390"/>
            <a:ext cx="1064895" cy="1438275"/>
            <a:chOff x="3033" y="2259"/>
            <a:chExt cx="1600" cy="2279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A7EEB24-F401-4E7C-9C8F-3F50DE0A4203}"/>
                </a:ext>
              </a:extLst>
            </p:cNvPr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8FC850EA-0727-423E-BB80-EB886ABDCC87}"/>
                </a:ext>
              </a:extLst>
            </p:cNvPr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03AB7A6-33C3-4B34-B7C5-2821808ED586}"/>
                </a:ext>
              </a:extLst>
            </p:cNvPr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Guest OS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1EF1A0A-8F6E-4019-B0B7-3AF73F236227}"/>
                </a:ext>
              </a:extLst>
            </p:cNvPr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kernel</a:t>
              </a:r>
            </a:p>
          </p:txBody>
        </p:sp>
      </p:grpSp>
      <p:cxnSp>
        <p:nvCxnSpPr>
          <p:cNvPr id="29" name="曲线连接符 19">
            <a:extLst>
              <a:ext uri="{FF2B5EF4-FFF2-40B4-BE49-F238E27FC236}">
                <a16:creationId xmlns:a16="http://schemas.microsoft.com/office/drawing/2014/main" id="{BF6E736C-DFE6-4DF0-8D32-528425DEBED6}"/>
              </a:ext>
            </a:extLst>
          </p:cNvPr>
          <p:cNvCxnSpPr>
            <a:stCxn id="17" idx="1"/>
            <a:endCxn id="18" idx="1"/>
          </p:cNvCxnSpPr>
          <p:nvPr/>
        </p:nvCxnSpPr>
        <p:spPr>
          <a:xfrm rot="10800000" flipH="1" flipV="1">
            <a:off x="2533404" y="3352255"/>
            <a:ext cx="129540" cy="677545"/>
          </a:xfrm>
          <a:prstGeom prst="curvedConnector3">
            <a:avLst>
              <a:gd name="adj1" fmla="val -18382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90CFCC46-FF8C-4879-8CE5-43A7C388760D}"/>
              </a:ext>
            </a:extLst>
          </p:cNvPr>
          <p:cNvSpPr txBox="1"/>
          <p:nvPr/>
        </p:nvSpPr>
        <p:spPr>
          <a:xfrm>
            <a:off x="1485654" y="3570060"/>
            <a:ext cx="709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sys call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80E4AEC-3E52-478A-8C6F-F355668EA84F}"/>
              </a:ext>
            </a:extLst>
          </p:cNvPr>
          <p:cNvSpPr txBox="1"/>
          <p:nvPr/>
        </p:nvSpPr>
        <p:spPr>
          <a:xfrm>
            <a:off x="1571379" y="4368255"/>
            <a:ext cx="538480" cy="30670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400">
                <a:solidFill>
                  <a:schemeClr val="tx1"/>
                </a:solidFill>
              </a:rPr>
              <a:t>转换</a:t>
            </a:r>
          </a:p>
        </p:txBody>
      </p:sp>
      <p:cxnSp>
        <p:nvCxnSpPr>
          <p:cNvPr id="32" name="曲线连接符 26">
            <a:extLst>
              <a:ext uri="{FF2B5EF4-FFF2-40B4-BE49-F238E27FC236}">
                <a16:creationId xmlns:a16="http://schemas.microsoft.com/office/drawing/2014/main" id="{5ED3CCD4-5003-450A-8FBB-1EE2F8117285}"/>
              </a:ext>
            </a:extLst>
          </p:cNvPr>
          <p:cNvCxnSpPr/>
          <p:nvPr/>
        </p:nvCxnSpPr>
        <p:spPr>
          <a:xfrm rot="10800000" flipV="1">
            <a:off x="2470539" y="4030435"/>
            <a:ext cx="192405" cy="982345"/>
          </a:xfrm>
          <a:prstGeom prst="curvedConnector3">
            <a:avLst>
              <a:gd name="adj1" fmla="val 22376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33ACA8F6-A77E-4139-BF86-3317CB4A020E}"/>
              </a:ext>
            </a:extLst>
          </p:cNvPr>
          <p:cNvSpPr txBox="1"/>
          <p:nvPr/>
        </p:nvSpPr>
        <p:spPr>
          <a:xfrm>
            <a:off x="7393059" y="2982685"/>
            <a:ext cx="36334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GuestOS</a:t>
            </a:r>
            <a:r>
              <a:rPr lang="zh-CN" altLang="en-US" sz="1400" dirty="0"/>
              <a:t>的系统调用实际上并不是真正的内核需要通过</a:t>
            </a:r>
            <a:r>
              <a:rPr lang="en-US" altLang="zh-CN" sz="1400" dirty="0"/>
              <a:t>Hypervisor</a:t>
            </a:r>
            <a:r>
              <a:rPr lang="zh-CN" altLang="en-US" sz="1400" dirty="0"/>
              <a:t>的转换</a:t>
            </a:r>
          </a:p>
          <a:p>
            <a:endParaRPr lang="zh-CN" altLang="en-US" sz="1400" dirty="0"/>
          </a:p>
          <a:p>
            <a:r>
              <a:rPr lang="zh-CN" altLang="en-US" sz="1400" dirty="0"/>
              <a:t>半虚拟化与完全虚拟化存在一些差异</a:t>
            </a:r>
          </a:p>
          <a:p>
            <a:endParaRPr lang="zh-CN" altLang="en-US" sz="1400" dirty="0"/>
          </a:p>
          <a:p>
            <a:r>
              <a:rPr lang="en-US" altLang="zh-CN" sz="1400" dirty="0"/>
              <a:t>Hypervisor</a:t>
            </a:r>
            <a:r>
              <a:rPr lang="zh-CN" altLang="en-US" sz="1400" dirty="0"/>
              <a:t>将</a:t>
            </a:r>
            <a:r>
              <a:rPr lang="en-US" altLang="zh-CN" sz="1400" dirty="0"/>
              <a:t>GuestOS</a:t>
            </a:r>
            <a:r>
              <a:rPr lang="zh-CN" altLang="en-US" sz="1400" dirty="0"/>
              <a:t>的系统调用，转化为对真实内核的系统调用，从而实现内核空间的调用</a:t>
            </a:r>
          </a:p>
        </p:txBody>
      </p:sp>
    </p:spTree>
    <p:extLst>
      <p:ext uri="{BB962C8B-B14F-4D97-AF65-F5344CB8AC3E}">
        <p14:creationId xmlns:p14="http://schemas.microsoft.com/office/powerpoint/2010/main" val="66258640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753389-C6DB-49FA-A2E0-1D9648CD9B05}"/>
              </a:ext>
            </a:extLst>
          </p:cNvPr>
          <p:cNvSpPr txBox="1"/>
          <p:nvPr/>
        </p:nvSpPr>
        <p:spPr>
          <a:xfrm>
            <a:off x="505618" y="1707749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scale service  (mode: replicas/global)</a:t>
            </a:r>
          </a:p>
          <a:p>
            <a:pPr algn="l"/>
            <a:endParaRPr lang="en-US" sz="1600" dirty="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scale helloworld=5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2D3D27-C6F9-4E1E-9477-A09E7535F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35" y="2638425"/>
            <a:ext cx="6280150" cy="1731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9B31BD9-DD2E-4BDF-B9F1-E49039E4667B}"/>
              </a:ext>
            </a:extLst>
          </p:cNvPr>
          <p:cNvSpPr txBox="1"/>
          <p:nvPr/>
        </p:nvSpPr>
        <p:spPr>
          <a:xfrm>
            <a:off x="450850" y="4578985"/>
            <a:ext cx="6497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ps helloworld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183F5B-57DA-43EF-91C6-6A174DF0F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50" y="5008880"/>
            <a:ext cx="11049000" cy="933450"/>
          </a:xfrm>
          <a:prstGeom prst="rect">
            <a:avLst/>
          </a:prstGeom>
        </p:spPr>
      </p:pic>
      <p:grpSp>
        <p:nvGrpSpPr>
          <p:cNvPr id="12" name="组合 1">
            <a:extLst>
              <a:ext uri="{FF2B5EF4-FFF2-40B4-BE49-F238E27FC236}">
                <a16:creationId xmlns:a16="http://schemas.microsoft.com/office/drawing/2014/main" id="{D00E0243-3042-4ACD-BE3E-1A9E8FBD4313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3" name="文本框 27">
              <a:extLst>
                <a:ext uri="{FF2B5EF4-FFF2-40B4-BE49-F238E27FC236}">
                  <a16:creationId xmlns:a16="http://schemas.microsoft.com/office/drawing/2014/main" id="{7EC16974-D1D6-47D5-A0D6-96298D58D7C6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6AF6A125-E777-48AF-965A-61484D10C6E4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768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A60F5CB9-BE3F-48DA-A35D-6B04A1CA2E53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F78683BA-4C77-4DCC-9C9D-7D5B6CDFEFD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DFF206-D4F6-45CD-A688-E0873EBC3C6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81C3C128-8059-44F1-8B6F-97C198C6E30D}"/>
              </a:ext>
            </a:extLst>
          </p:cNvPr>
          <p:cNvSpPr txBox="1"/>
          <p:nvPr/>
        </p:nvSpPr>
        <p:spPr>
          <a:xfrm>
            <a:off x="450850" y="17157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滚动升级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create --replicas 3 --name redis --update-delay 10s redis:3.0.6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442B10-C3E3-4CAB-8042-26890B421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" y="2484120"/>
            <a:ext cx="5520690" cy="177609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1C36C16-7036-4948-978E-30E439A07D42}"/>
              </a:ext>
            </a:extLst>
          </p:cNvPr>
          <p:cNvSpPr txBox="1"/>
          <p:nvPr/>
        </p:nvSpPr>
        <p:spPr>
          <a:xfrm>
            <a:off x="450850" y="44589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检查服务</a:t>
            </a: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redis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D71AFBF-03F6-4CC4-AFAB-66944E2AE0B0}"/>
              </a:ext>
            </a:extLst>
          </p:cNvPr>
          <p:cNvSpPr txBox="1"/>
          <p:nvPr/>
        </p:nvSpPr>
        <p:spPr>
          <a:xfrm>
            <a:off x="6684010" y="1715770"/>
            <a:ext cx="395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更新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redis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服务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update --image redis:3.0.7 redis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5ED5513-ED1F-4ACF-87F9-DC9FF7272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4010" y="2484120"/>
            <a:ext cx="4979670" cy="105029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766D7D-B044-4BC7-8DF2-BC001D3E2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4010" y="3676650"/>
            <a:ext cx="4979670" cy="125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197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A60F5CB9-BE3F-48DA-A35D-6B04A1CA2E53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F78683BA-4C77-4DCC-9C9D-7D5B6CDFEFDE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DFF206-D4F6-45CD-A688-E0873EBC3C6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12094B60-69B2-4E4A-BDD2-6CCC5F80E4EA}"/>
              </a:ext>
            </a:extLst>
          </p:cNvPr>
          <p:cNvSpPr txBox="1"/>
          <p:nvPr/>
        </p:nvSpPr>
        <p:spPr>
          <a:xfrm>
            <a:off x="450850" y="1715770"/>
            <a:ext cx="649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版本回滚</a:t>
            </a:r>
            <a:endParaRPr lang="en-US" sz="1600" dirty="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update redis --rollback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DBC013F-8513-46DD-BB3D-1CD664754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40" y="2597150"/>
            <a:ext cx="10305415" cy="196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7428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A275E8C2-5D47-4F7A-89DC-154BAC59BB74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5EE7D0DE-F068-4D9B-A0A5-F0A384BE657D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6B34609-4B45-4C96-B130-73D73848719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99979415-0A1A-4518-B05A-ED73353DBE74}"/>
              </a:ext>
            </a:extLst>
          </p:cNvPr>
          <p:cNvSpPr txBox="1"/>
          <p:nvPr/>
        </p:nvSpPr>
        <p:spPr>
          <a:xfrm>
            <a:off x="450850" y="1715770"/>
            <a:ext cx="649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故障排查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设置节点不可调度</a:t>
            </a: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update --availability drain docker01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50A6F25-04F5-4BCB-A362-5D881628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90" y="2547620"/>
            <a:ext cx="11565255" cy="39941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C1C29572-4BCB-41A6-A881-66D7A896A60A}"/>
              </a:ext>
            </a:extLst>
          </p:cNvPr>
          <p:cNvSpPr/>
          <p:nvPr/>
        </p:nvSpPr>
        <p:spPr>
          <a:xfrm>
            <a:off x="1781175" y="4886325"/>
            <a:ext cx="4014470" cy="2393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1097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1">
            <a:extLst>
              <a:ext uri="{FF2B5EF4-FFF2-40B4-BE49-F238E27FC236}">
                <a16:creationId xmlns:a16="http://schemas.microsoft.com/office/drawing/2014/main" id="{63456680-5EE2-4F37-A3AD-00287FF920AE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6" name="文本框 27">
              <a:extLst>
                <a:ext uri="{FF2B5EF4-FFF2-40B4-BE49-F238E27FC236}">
                  <a16:creationId xmlns:a16="http://schemas.microsoft.com/office/drawing/2014/main" id="{40E509E4-88E5-4C08-95E8-6FE3CDF9B310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F0735F8-7F4E-43BE-B292-D840131C106B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F1D72138-DF49-4E5E-9F45-672031CA596B}"/>
              </a:ext>
            </a:extLst>
          </p:cNvPr>
          <p:cNvSpPr txBox="1"/>
          <p:nvPr/>
        </p:nvSpPr>
        <p:spPr>
          <a:xfrm>
            <a:off x="1222960" y="2197952"/>
            <a:ext cx="9882844" cy="3425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2400" b="1" dirty="0">
                <a:ea typeface="华文仿宋" panose="02010600040101010101" pitchFamily="2" charset="-122"/>
                <a:cs typeface="宋体" panose="02010600030101010101" pitchFamily="2" charset="-122"/>
              </a:rPr>
              <a:t>swarm </a:t>
            </a:r>
            <a:r>
              <a:rPr lang="zh-CN" altLang="en-US" sz="2400" b="1" dirty="0">
                <a:ea typeface="华文仿宋" panose="02010600040101010101" pitchFamily="2" charset="-122"/>
                <a:cs typeface="宋体" panose="02010600030101010101" pitchFamily="2" charset="-122"/>
              </a:rPr>
              <a:t>网络</a:t>
            </a:r>
            <a:endParaRPr lang="en-US" altLang="zh-CN" sz="1800" b="1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en-US" altLang="zh-CN" sz="1800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网络更为容易为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services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发布端口，供集群外部资源使用。</a:t>
            </a:r>
          </a:p>
          <a:p>
            <a:pPr algn="l">
              <a:lnSpc>
                <a:spcPct val="120000"/>
              </a:lnSpc>
            </a:pPr>
            <a:endParaRPr lang="zh-CN" altLang="en-US" sz="1800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所有节点加入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ingress 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路由网格。路由网格，可以通过发布的端口，为外部资源找到所请求的服务，即使在没有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task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执行的节点上，也同样可以找到后端的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algn="l">
              <a:lnSpc>
                <a:spcPct val="120000"/>
              </a:lnSpc>
            </a:pPr>
            <a:endParaRPr lang="zh-CN" altLang="en-US" sz="1800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网络，需要保证以下端口可访问：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7946 TCP/UDP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，容器网络服务发现</a:t>
            </a: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4789 UDP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，容器</a:t>
            </a:r>
            <a:r>
              <a:rPr lang="en-US" altLang="zh-CN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8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15548325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0FF4E-5E05-4704-B18E-A092D95F7B53}"/>
              </a:ext>
            </a:extLst>
          </p:cNvPr>
          <p:cNvSpPr txBox="1"/>
          <p:nvPr/>
        </p:nvSpPr>
        <p:spPr>
          <a:xfrm>
            <a:off x="450850" y="1816100"/>
            <a:ext cx="9632950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发布一个</a:t>
            </a:r>
            <a:r>
              <a:rPr lang="en-US" altLang="zh-CN" sz="1600" dirty="0">
                <a:ea typeface="华文仿宋" panose="02010600040101010101" pitchFamily="2" charset="-122"/>
                <a:cs typeface="宋体" panose="02010600030101010101" pitchFamily="2" charset="-122"/>
              </a:rPr>
              <a:t>service</a:t>
            </a:r>
            <a:r>
              <a:rPr lang="zh-CN" altLang="en-US" sz="1600" dirty="0">
                <a:ea typeface="华文仿宋" panose="02010600040101010101" pitchFamily="2" charset="-122"/>
                <a:cs typeface="宋体" panose="02010600030101010101" pitchFamily="2" charset="-122"/>
              </a:rPr>
              <a:t>端口</a:t>
            </a:r>
          </a:p>
          <a:p>
            <a:pPr algn="l">
              <a:lnSpc>
                <a:spcPct val="120000"/>
              </a:lnSpc>
            </a:pPr>
            <a:endParaRPr lang="zh-CN" altLang="en-US" sz="1200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--publish published=&lt;PUBLISHED-PORT&gt;,target=&lt;CONTAINER-PORT&gt;</a:t>
            </a:r>
          </a:p>
          <a:p>
            <a:pPr algn="l">
              <a:lnSpc>
                <a:spcPct val="120000"/>
              </a:lnSpc>
            </a:pPr>
            <a:endParaRPr lang="en-US" altLang="zh-CN" sz="1200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--publish</a:t>
            </a:r>
            <a:r>
              <a:rPr lang="zh-CN" altLang="en-US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用以发布端口</a:t>
            </a:r>
          </a:p>
          <a:p>
            <a:pPr algn="l">
              <a:lnSpc>
                <a:spcPct val="120000"/>
              </a:lnSpc>
            </a:pPr>
            <a:r>
              <a:rPr lang="en-US" altLang="zh-CN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published</a:t>
            </a:r>
            <a:r>
              <a:rPr lang="zh-CN" altLang="en-US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指定宿主机的端口， </a:t>
            </a:r>
            <a:r>
              <a:rPr lang="en-US" altLang="zh-CN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target</a:t>
            </a:r>
            <a:r>
              <a:rPr lang="zh-CN" altLang="en-US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指定容器端口，而这形成了映射关系</a:t>
            </a:r>
          </a:p>
          <a:p>
            <a:pPr algn="l">
              <a:lnSpc>
                <a:spcPct val="120000"/>
              </a:lnSpc>
            </a:pPr>
            <a:endParaRPr lang="zh-CN" altLang="en-US" sz="1200" dirty="0">
              <a:ea typeface="华文仿宋" panose="0201060004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实例：</a:t>
            </a:r>
          </a:p>
          <a:p>
            <a:pPr algn="l">
              <a:lnSpc>
                <a:spcPct val="120000"/>
              </a:lnSpc>
            </a:pPr>
            <a:r>
              <a:rPr lang="zh-CN" altLang="en-US" sz="1200" dirty="0">
                <a:ea typeface="华文仿宋" panose="02010600040101010101" pitchFamily="2" charset="-122"/>
                <a:cs typeface="宋体" panose="02010600030101010101" pitchFamily="2" charset="-122"/>
                <a:sym typeface="+mn-ea"/>
              </a:rPr>
              <a:t>docker service create --name my-web  --publish published=8080,target=80 --replicas 2 nginx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306E5B9-6A5B-47DA-914E-ACD7689E0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190" y="4238625"/>
            <a:ext cx="5261610" cy="234442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E1C133-8637-4436-8F45-FB3C653FED61}"/>
              </a:ext>
            </a:extLst>
          </p:cNvPr>
          <p:cNvSpPr txBox="1"/>
          <p:nvPr/>
        </p:nvSpPr>
        <p:spPr>
          <a:xfrm>
            <a:off x="8025130" y="2294890"/>
            <a:ext cx="38868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 dirty="0">
                <a:ea typeface="华文仿宋" panose="02010600040101010101" pitchFamily="2" charset="-122"/>
              </a:rPr>
              <a:t>docker service update \</a:t>
            </a:r>
          </a:p>
          <a:p>
            <a:r>
              <a:rPr lang="zh-CN" altLang="en-US" sz="1200" dirty="0">
                <a:ea typeface="华文仿宋" panose="02010600040101010101" pitchFamily="2" charset="-122"/>
              </a:rPr>
              <a:t>  --publish-add published=&lt;PUBLISHED-PORT&gt;, </a:t>
            </a:r>
            <a:r>
              <a:rPr lang="en-US" altLang="zh-CN" sz="1200" dirty="0">
                <a:ea typeface="华文仿宋" panose="02010600040101010101" pitchFamily="2" charset="-122"/>
              </a:rPr>
              <a:t>\</a:t>
            </a:r>
          </a:p>
          <a:p>
            <a:r>
              <a:rPr lang="en-US" altLang="zh-CN" sz="1200" dirty="0">
                <a:ea typeface="华文仿宋" panose="02010600040101010101" pitchFamily="2" charset="-122"/>
              </a:rPr>
              <a:t>  </a:t>
            </a:r>
            <a:r>
              <a:rPr lang="zh-CN" altLang="en-US" sz="1200" dirty="0">
                <a:ea typeface="华文仿宋" panose="02010600040101010101" pitchFamily="2" charset="-122"/>
              </a:rPr>
              <a:t>target=&lt;CONTAINER-PORT&gt; \</a:t>
            </a:r>
          </a:p>
          <a:p>
            <a:r>
              <a:rPr lang="zh-CN" altLang="en-US" sz="1200" dirty="0">
                <a:ea typeface="华文仿宋" panose="02010600040101010101" pitchFamily="2" charset="-122"/>
              </a:rPr>
              <a:t>  &lt;SERVICE&gt;</a:t>
            </a:r>
          </a:p>
          <a:p>
            <a:endParaRPr lang="zh-CN" altLang="en-US" sz="1200" dirty="0">
              <a:ea typeface="华文仿宋" panose="02010600040101010101" pitchFamily="2" charset="-122"/>
            </a:endParaRPr>
          </a:p>
          <a:p>
            <a:r>
              <a:rPr lang="en-US" altLang="zh-CN" sz="1200" dirty="0">
                <a:ea typeface="华文仿宋" panose="02010600040101010101" pitchFamily="2" charset="-122"/>
              </a:rPr>
              <a:t>protocol</a:t>
            </a:r>
            <a:r>
              <a:rPr lang="zh-CN" altLang="en-US" sz="1200" dirty="0">
                <a:ea typeface="华文仿宋" panose="02010600040101010101" pitchFamily="2" charset="-122"/>
              </a:rPr>
              <a:t>选项用以设置</a:t>
            </a:r>
            <a:r>
              <a:rPr lang="en-US" altLang="zh-CN" sz="1200" dirty="0">
                <a:ea typeface="华文仿宋" panose="02010600040101010101" pitchFamily="2" charset="-122"/>
              </a:rPr>
              <a:t>TCP or UDP</a:t>
            </a:r>
            <a:r>
              <a:rPr lang="zh-CN" altLang="en-US" sz="1200" dirty="0">
                <a:ea typeface="华文仿宋" panose="02010600040101010101" pitchFamily="2" charset="-122"/>
              </a:rPr>
              <a:t>协议</a:t>
            </a:r>
          </a:p>
        </p:txBody>
      </p:sp>
      <p:grpSp>
        <p:nvGrpSpPr>
          <p:cNvPr id="8" name="组合 1">
            <a:extLst>
              <a:ext uri="{FF2B5EF4-FFF2-40B4-BE49-F238E27FC236}">
                <a16:creationId xmlns:a16="http://schemas.microsoft.com/office/drawing/2014/main" id="{9CF7036F-303B-4093-8156-A7DD122D532A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2" name="文本框 27">
              <a:extLst>
                <a:ext uri="{FF2B5EF4-FFF2-40B4-BE49-F238E27FC236}">
                  <a16:creationId xmlns:a16="http://schemas.microsoft.com/office/drawing/2014/main" id="{C93A2464-6FF6-4847-93CB-915D468A07D2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92B6A6D-7478-438C-AAA7-3C51D9D4E458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66579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DE512E-B813-48AE-B185-CAD690E90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649" y="3614421"/>
            <a:ext cx="4708063" cy="28894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7939C30-E697-447B-A66E-28576124BB1B}"/>
              </a:ext>
            </a:extLst>
          </p:cNvPr>
          <p:cNvSpPr txBox="1"/>
          <p:nvPr/>
        </p:nvSpPr>
        <p:spPr>
          <a:xfrm>
            <a:off x="450850" y="1777365"/>
            <a:ext cx="2812437" cy="27699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200" dirty="0">
                <a:ea typeface="华文仿宋" panose="02010600040101010101" pitchFamily="2" charset="-122"/>
                <a:sym typeface="+mn-ea"/>
              </a:rPr>
              <a:t>protocol</a:t>
            </a:r>
            <a:r>
              <a:rPr lang="zh-CN" altLang="en-US" sz="1200" dirty="0">
                <a:ea typeface="华文仿宋" panose="02010600040101010101" pitchFamily="2" charset="-122"/>
                <a:sym typeface="+mn-ea"/>
              </a:rPr>
              <a:t>选项用以设置</a:t>
            </a:r>
            <a:r>
              <a:rPr lang="en-US" altLang="zh-CN" sz="1200" dirty="0">
                <a:ea typeface="华文仿宋" panose="02010600040101010101" pitchFamily="2" charset="-122"/>
                <a:sym typeface="+mn-ea"/>
              </a:rPr>
              <a:t>TCP or UDP</a:t>
            </a:r>
            <a:r>
              <a:rPr lang="zh-CN" altLang="en-US" sz="1200" dirty="0">
                <a:ea typeface="华文仿宋" panose="02010600040101010101" pitchFamily="2" charset="-122"/>
                <a:sym typeface="+mn-ea"/>
              </a:rPr>
              <a:t>协议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6778B78-3259-439C-BA97-C3BA5008664C}"/>
              </a:ext>
            </a:extLst>
          </p:cNvPr>
          <p:cNvSpPr txBox="1"/>
          <p:nvPr/>
        </p:nvSpPr>
        <p:spPr>
          <a:xfrm>
            <a:off x="450850" y="4201160"/>
            <a:ext cx="1097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latin typeface="华文仿宋" panose="02010600040101010101" pitchFamily="2" charset="-122"/>
                <a:ea typeface="华文仿宋" panose="02010600040101010101" pitchFamily="2" charset="-122"/>
                <a:sym typeface="+mn-ea"/>
              </a:rPr>
              <a:t>外部负载均衡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6ED2754-144B-4064-ACF3-B6E07266F2D3}"/>
              </a:ext>
            </a:extLst>
          </p:cNvPr>
          <p:cNvSpPr txBox="1"/>
          <p:nvPr/>
        </p:nvSpPr>
        <p:spPr>
          <a:xfrm>
            <a:off x="450850" y="2783205"/>
            <a:ext cx="9679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1200" dirty="0">
                <a:ea typeface="华文仿宋" panose="02010600040101010101" pitchFamily="2" charset="-122"/>
                <a:sym typeface="+mn-ea"/>
              </a:rPr>
              <a:t>pypass</a:t>
            </a:r>
            <a:r>
              <a:rPr lang="zh-CN" altLang="en-US" sz="1200" dirty="0">
                <a:ea typeface="华文仿宋" panose="02010600040101010101" pitchFamily="2" charset="-122"/>
                <a:sym typeface="+mn-ea"/>
              </a:rPr>
              <a:t>模式</a:t>
            </a:r>
          </a:p>
          <a:p>
            <a:pPr algn="l"/>
            <a:r>
              <a:rPr lang="zh-CN" altLang="en-US" sz="1200" dirty="0">
                <a:ea typeface="华文仿宋" panose="02010600040101010101" pitchFamily="2" charset="-122"/>
                <a:sym typeface="+mn-ea"/>
              </a:rPr>
              <a:t>docker service create --name dns-cache --publish published=53,target=53,protocol=udp,</a:t>
            </a:r>
            <a:r>
              <a:rPr lang="zh-CN" altLang="en-US" sz="1200" dirty="0">
                <a:solidFill>
                  <a:srgbClr val="FF0000"/>
                </a:solidFill>
                <a:ea typeface="华文仿宋" panose="02010600040101010101" pitchFamily="2" charset="-122"/>
                <a:sym typeface="+mn-ea"/>
              </a:rPr>
              <a:t>mode=host --mode global</a:t>
            </a:r>
            <a:r>
              <a:rPr lang="zh-CN" altLang="en-US" sz="1200" dirty="0">
                <a:ea typeface="华文仿宋" panose="02010600040101010101" pitchFamily="2" charset="-122"/>
                <a:sym typeface="+mn-ea"/>
              </a:rPr>
              <a:t> dns-cache</a:t>
            </a:r>
          </a:p>
        </p:txBody>
      </p:sp>
      <p:grpSp>
        <p:nvGrpSpPr>
          <p:cNvPr id="13" name="组合 1">
            <a:extLst>
              <a:ext uri="{FF2B5EF4-FFF2-40B4-BE49-F238E27FC236}">
                <a16:creationId xmlns:a16="http://schemas.microsoft.com/office/drawing/2014/main" id="{81CB90E4-C10D-4692-854B-94C3386F5D26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4" name="文本框 27">
              <a:extLst>
                <a:ext uri="{FF2B5EF4-FFF2-40B4-BE49-F238E27FC236}">
                  <a16:creationId xmlns:a16="http://schemas.microsoft.com/office/drawing/2014/main" id="{C1A6D9A2-A2A5-42CD-956D-6F239CB638CC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07F9AC5-0B8F-431B-8B93-827B10A9D793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0403233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0B041A-EDB9-4291-AA4C-586E08867590}"/>
              </a:ext>
            </a:extLst>
          </p:cNvPr>
          <p:cNvSpPr txBox="1"/>
          <p:nvPr/>
        </p:nvSpPr>
        <p:spPr>
          <a:xfrm>
            <a:off x="1157432" y="1746654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回头看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如何工作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--Nodes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60AE34D-972B-4B7F-9A99-01A1CDC2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37" y="2310534"/>
            <a:ext cx="8232140" cy="3860165"/>
          </a:xfrm>
          <a:prstGeom prst="rect">
            <a:avLst/>
          </a:prstGeom>
        </p:spPr>
      </p:pic>
      <p:sp>
        <p:nvSpPr>
          <p:cNvPr id="7" name="矩形标注 2">
            <a:extLst>
              <a:ext uri="{FF2B5EF4-FFF2-40B4-BE49-F238E27FC236}">
                <a16:creationId xmlns:a16="http://schemas.microsoft.com/office/drawing/2014/main" id="{17E770E3-C0A0-4783-9691-686C2AEC765D}"/>
              </a:ext>
            </a:extLst>
          </p:cNvPr>
          <p:cNvSpPr/>
          <p:nvPr/>
        </p:nvSpPr>
        <p:spPr>
          <a:xfrm>
            <a:off x="7935422" y="2381019"/>
            <a:ext cx="2466340" cy="1307465"/>
          </a:xfrm>
          <a:prstGeom prst="wedgeRectCallout">
            <a:avLst>
              <a:gd name="adj1" fmla="val -75901"/>
              <a:gd name="adj2" fmla="val 481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运行管理集群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services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20DF2DF-FF18-4EC5-81A0-869E59666F91}"/>
              </a:ext>
            </a:extLst>
          </p:cNvPr>
          <p:cNvSpPr txBox="1"/>
          <p:nvPr/>
        </p:nvSpPr>
        <p:spPr>
          <a:xfrm>
            <a:off x="9402907" y="4922289"/>
            <a:ext cx="1859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可以动态调整服务器角色</a:t>
            </a:r>
          </a:p>
        </p:txBody>
      </p:sp>
      <p:grpSp>
        <p:nvGrpSpPr>
          <p:cNvPr id="12" name="组合 1">
            <a:extLst>
              <a:ext uri="{FF2B5EF4-FFF2-40B4-BE49-F238E27FC236}">
                <a16:creationId xmlns:a16="http://schemas.microsoft.com/office/drawing/2014/main" id="{40CDE743-CB7D-43CB-9BAC-9DFEB962E23A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3" name="文本框 27">
              <a:extLst>
                <a:ext uri="{FF2B5EF4-FFF2-40B4-BE49-F238E27FC236}">
                  <a16:creationId xmlns:a16="http://schemas.microsoft.com/office/drawing/2014/main" id="{F6ECF2D2-9428-4CD0-A668-1209F8266754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23531E5-C831-453E-B716-DD5EBE9E9D6A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4550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0CC9096-0985-4133-BEA1-0F9607606B11}"/>
              </a:ext>
            </a:extLst>
          </p:cNvPr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回头看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如何工作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--Services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696136-9E96-4251-ADCD-9DED460CE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45" y="2154555"/>
            <a:ext cx="4761865" cy="32854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3646CC-63C3-4626-921A-90CF671F9463}"/>
              </a:ext>
            </a:extLst>
          </p:cNvPr>
          <p:cNvSpPr txBox="1"/>
          <p:nvPr/>
        </p:nvSpPr>
        <p:spPr>
          <a:xfrm>
            <a:off x="6392545" y="156845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C2721CC-F3DC-43D6-A072-B3165A22C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3920" y="2429510"/>
            <a:ext cx="4968240" cy="43980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6A68396-0109-45E1-998A-7F026A9643C4}"/>
              </a:ext>
            </a:extLst>
          </p:cNvPr>
          <p:cNvSpPr txBox="1"/>
          <p:nvPr/>
        </p:nvSpPr>
        <p:spPr>
          <a:xfrm>
            <a:off x="664845" y="5869305"/>
            <a:ext cx="21221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Pending Services ??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8B714A3-680E-4A12-84B8-275267E810F0}"/>
              </a:ext>
            </a:extLst>
          </p:cNvPr>
          <p:cNvSpPr txBox="1"/>
          <p:nvPr/>
        </p:nvSpPr>
        <p:spPr>
          <a:xfrm>
            <a:off x="664845" y="6355715"/>
            <a:ext cx="2121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replicted/global ??</a:t>
            </a:r>
          </a:p>
        </p:txBody>
      </p:sp>
      <p:grpSp>
        <p:nvGrpSpPr>
          <p:cNvPr id="14" name="组合 1">
            <a:extLst>
              <a:ext uri="{FF2B5EF4-FFF2-40B4-BE49-F238E27FC236}">
                <a16:creationId xmlns:a16="http://schemas.microsoft.com/office/drawing/2014/main" id="{027858C2-FCF1-48A1-B299-3A9F1F662C34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5" name="文本框 27">
              <a:extLst>
                <a:ext uri="{FF2B5EF4-FFF2-40B4-BE49-F238E27FC236}">
                  <a16:creationId xmlns:a16="http://schemas.microsoft.com/office/drawing/2014/main" id="{E82C5E16-DBD3-4C92-B01D-41FC60991ED8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FBF7F6-896F-4580-B5DB-466CF339A927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938220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83646CC-63C3-4626-921A-90CF671F9463}"/>
              </a:ext>
            </a:extLst>
          </p:cNvPr>
          <p:cNvSpPr txBox="1"/>
          <p:nvPr/>
        </p:nvSpPr>
        <p:spPr>
          <a:xfrm>
            <a:off x="5806538" y="3932757"/>
            <a:ext cx="3521075" cy="308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sv-SE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stack deploy -c app.yaml demo </a:t>
            </a:r>
          </a:p>
        </p:txBody>
      </p:sp>
      <p:grpSp>
        <p:nvGrpSpPr>
          <p:cNvPr id="14" name="组合 1">
            <a:extLst>
              <a:ext uri="{FF2B5EF4-FFF2-40B4-BE49-F238E27FC236}">
                <a16:creationId xmlns:a16="http://schemas.microsoft.com/office/drawing/2014/main" id="{027858C2-FCF1-48A1-B299-3A9F1F662C34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15" name="文本框 27">
              <a:extLst>
                <a:ext uri="{FF2B5EF4-FFF2-40B4-BE49-F238E27FC236}">
                  <a16:creationId xmlns:a16="http://schemas.microsoft.com/office/drawing/2014/main" id="{E82C5E16-DBD3-4C92-B01D-41FC60991ED8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FBF7F6-896F-4580-B5DB-466CF339A927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89E78E0-F110-4185-8D4E-2517AADA55EB}"/>
              </a:ext>
            </a:extLst>
          </p:cNvPr>
          <p:cNvCxnSpPr/>
          <p:nvPr/>
        </p:nvCxnSpPr>
        <p:spPr>
          <a:xfrm>
            <a:off x="7110336" y="4337486"/>
            <a:ext cx="737937" cy="425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0ECD3A64-70A4-4755-AD7A-8C48CD74791F}"/>
              </a:ext>
            </a:extLst>
          </p:cNvPr>
          <p:cNvSpPr/>
          <p:nvPr/>
        </p:nvSpPr>
        <p:spPr>
          <a:xfrm>
            <a:off x="8305473" y="4762601"/>
            <a:ext cx="1556084" cy="3217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94693E-2F10-4DE6-B01C-93AC46824F69}"/>
              </a:ext>
            </a:extLst>
          </p:cNvPr>
          <p:cNvSpPr/>
          <p:nvPr/>
        </p:nvSpPr>
        <p:spPr>
          <a:xfrm>
            <a:off x="8305473" y="5220699"/>
            <a:ext cx="1556084" cy="3217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Network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B68D63-3070-4F21-8202-300C88D302CB}"/>
              </a:ext>
            </a:extLst>
          </p:cNvPr>
          <p:cNvSpPr txBox="1"/>
          <p:nvPr/>
        </p:nvSpPr>
        <p:spPr>
          <a:xfrm>
            <a:off x="1054440" y="1775358"/>
            <a:ext cx="341675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version: '3.7’ </a:t>
            </a:r>
          </a:p>
          <a:p>
            <a:r>
              <a:rPr lang="en-US" altLang="zh-CN" dirty="0"/>
              <a:t>services: </a:t>
            </a:r>
          </a:p>
          <a:p>
            <a:r>
              <a:rPr lang="en-US" altLang="zh-CN" dirty="0"/>
              <a:t>    app: </a:t>
            </a:r>
          </a:p>
          <a:p>
            <a:r>
              <a:rPr lang="en-US" altLang="zh-CN" dirty="0"/>
              <a:t>        image: bulletinboard:1.0</a:t>
            </a:r>
          </a:p>
          <a:p>
            <a:r>
              <a:rPr lang="en-US" altLang="zh-CN" dirty="0"/>
              <a:t>        ports: </a:t>
            </a:r>
          </a:p>
          <a:p>
            <a:r>
              <a:rPr lang="en-US" altLang="zh-CN" dirty="0"/>
              <a:t>        - "8000:8080" </a:t>
            </a: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771A7A2-4444-4BF3-A617-D14FE9AA83B1}"/>
              </a:ext>
            </a:extLst>
          </p:cNvPr>
          <p:cNvCxnSpPr/>
          <p:nvPr/>
        </p:nvCxnSpPr>
        <p:spPr>
          <a:xfrm>
            <a:off x="4471193" y="3192379"/>
            <a:ext cx="1007186" cy="569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039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2956259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CONTAINER BASE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84FC3A-80D8-45A9-B9E5-FA6A55AE8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908" y="1473161"/>
            <a:ext cx="6402705" cy="461835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BE6DE8-8005-494A-A370-2F9119175150}"/>
              </a:ext>
            </a:extLst>
          </p:cNvPr>
          <p:cNvSpPr txBox="1"/>
          <p:nvPr/>
        </p:nvSpPr>
        <p:spPr>
          <a:xfrm>
            <a:off x="7805368" y="1941791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ea typeface="华文仿宋" panose="02010600040101010101" pitchFamily="2" charset="-122"/>
              </a:rPr>
              <a:t>Ring0 核心态（Kernel Mode）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44AAAB1-0AF1-4842-9574-855DE175B9BB}"/>
              </a:ext>
            </a:extLst>
          </p:cNvPr>
          <p:cNvSpPr txBox="1"/>
          <p:nvPr/>
        </p:nvSpPr>
        <p:spPr>
          <a:xfrm>
            <a:off x="7805368" y="4228426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ea typeface="华文仿宋" panose="02010600040101010101" pitchFamily="2" charset="-122"/>
              </a:rPr>
              <a:t>Ring3 用户态（User Mode）</a:t>
            </a:r>
          </a:p>
        </p:txBody>
      </p:sp>
    </p:spTree>
    <p:extLst>
      <p:ext uri="{BB962C8B-B14F-4D97-AF65-F5344CB8AC3E}">
        <p14:creationId xmlns:p14="http://schemas.microsoft.com/office/powerpoint/2010/main" val="353231248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3DB0AE-3737-493A-8148-0C96BB65E835}"/>
              </a:ext>
            </a:extLst>
          </p:cNvPr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tasks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状态机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EEB212-2370-4721-A0C7-E310924B86DC}"/>
              </a:ext>
            </a:extLst>
          </p:cNvPr>
          <p:cNvSpPr txBox="1"/>
          <p:nvPr/>
        </p:nvSpPr>
        <p:spPr>
          <a:xfrm>
            <a:off x="450850" y="169799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FA3EB0A-F62A-4AC6-9C3B-DD916D08F8F6}"/>
              </a:ext>
            </a:extLst>
          </p:cNvPr>
          <p:cNvSpPr/>
          <p:nvPr/>
        </p:nvSpPr>
        <p:spPr>
          <a:xfrm>
            <a:off x="978535" y="3518535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714029-4118-4B45-8D05-0A520CB78765}"/>
              </a:ext>
            </a:extLst>
          </p:cNvPr>
          <p:cNvSpPr/>
          <p:nvPr/>
        </p:nvSpPr>
        <p:spPr>
          <a:xfrm>
            <a:off x="221424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PENDING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1A5C6DF-7332-4902-8EE2-DF7CE415E146}"/>
              </a:ext>
            </a:extLst>
          </p:cNvPr>
          <p:cNvSpPr/>
          <p:nvPr/>
        </p:nvSpPr>
        <p:spPr>
          <a:xfrm>
            <a:off x="368363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ASSIGNED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AE2622-7072-4E3E-A466-94922CEC5090}"/>
              </a:ext>
            </a:extLst>
          </p:cNvPr>
          <p:cNvSpPr/>
          <p:nvPr/>
        </p:nvSpPr>
        <p:spPr>
          <a:xfrm>
            <a:off x="51822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E49B439-F3C3-4033-A60A-3351ACD67F85}"/>
              </a:ext>
            </a:extLst>
          </p:cNvPr>
          <p:cNvSpPr/>
          <p:nvPr/>
        </p:nvSpPr>
        <p:spPr>
          <a:xfrm>
            <a:off x="5182235" y="404812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REJECTED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1A39D8-F6B0-4699-B17D-334A31777B60}"/>
              </a:ext>
            </a:extLst>
          </p:cNvPr>
          <p:cNvSpPr/>
          <p:nvPr/>
        </p:nvSpPr>
        <p:spPr>
          <a:xfrm>
            <a:off x="68459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PREPARING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94A53BE-5DC5-4E70-B893-DF345B2F1775}"/>
              </a:ext>
            </a:extLst>
          </p:cNvPr>
          <p:cNvSpPr/>
          <p:nvPr/>
        </p:nvSpPr>
        <p:spPr>
          <a:xfrm>
            <a:off x="8361680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B531DEF-CEB3-4514-8CA6-6771A9AC527D}"/>
              </a:ext>
            </a:extLst>
          </p:cNvPr>
          <p:cNvSpPr/>
          <p:nvPr/>
        </p:nvSpPr>
        <p:spPr>
          <a:xfrm>
            <a:off x="981646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4DB0705-7D22-45CA-9CCE-55448E4EF976}"/>
              </a:ext>
            </a:extLst>
          </p:cNvPr>
          <p:cNvSpPr/>
          <p:nvPr/>
        </p:nvSpPr>
        <p:spPr>
          <a:xfrm>
            <a:off x="10544175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25B357-B9BF-4EA8-B171-B6930F73727B}"/>
              </a:ext>
            </a:extLst>
          </p:cNvPr>
          <p:cNvSpPr/>
          <p:nvPr/>
        </p:nvSpPr>
        <p:spPr>
          <a:xfrm>
            <a:off x="8991600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E58E44-CB68-47E4-9D6F-9F8810373A1B}"/>
              </a:ext>
            </a:extLst>
          </p:cNvPr>
          <p:cNvSpPr/>
          <p:nvPr/>
        </p:nvSpPr>
        <p:spPr>
          <a:xfrm>
            <a:off x="7122795" y="451421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SHUTDOWN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1A1B4B4-4774-4D9C-BF4C-8A879798AA65}"/>
              </a:ext>
            </a:extLst>
          </p:cNvPr>
          <p:cNvSpPr/>
          <p:nvPr/>
        </p:nvSpPr>
        <p:spPr>
          <a:xfrm>
            <a:off x="7122795" y="520319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ORPHANED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870E971-35CF-4971-A483-76F0D4E80ACA}"/>
              </a:ext>
            </a:extLst>
          </p:cNvPr>
          <p:cNvSpPr/>
          <p:nvPr/>
        </p:nvSpPr>
        <p:spPr>
          <a:xfrm>
            <a:off x="7122795" y="589216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</a:p>
        </p:txBody>
      </p:sp>
      <p:grpSp>
        <p:nvGrpSpPr>
          <p:cNvPr id="23" name="组合 1">
            <a:extLst>
              <a:ext uri="{FF2B5EF4-FFF2-40B4-BE49-F238E27FC236}">
                <a16:creationId xmlns:a16="http://schemas.microsoft.com/office/drawing/2014/main" id="{71A7AC70-869E-474A-94A1-926AF00930C0}"/>
              </a:ext>
            </a:extLst>
          </p:cNvPr>
          <p:cNvGrpSpPr/>
          <p:nvPr/>
        </p:nvGrpSpPr>
        <p:grpSpPr>
          <a:xfrm>
            <a:off x="4212589" y="971618"/>
            <a:ext cx="3048000" cy="536963"/>
            <a:chOff x="6617" y="513"/>
            <a:chExt cx="6400" cy="1128"/>
          </a:xfrm>
        </p:grpSpPr>
        <p:sp>
          <p:nvSpPr>
            <p:cNvPr id="24" name="文本框 27">
              <a:extLst>
                <a:ext uri="{FF2B5EF4-FFF2-40B4-BE49-F238E27FC236}">
                  <a16:creationId xmlns:a16="http://schemas.microsoft.com/office/drawing/2014/main" id="{2254032C-EED7-4051-910F-B2A9A0346D51}"/>
                </a:ext>
              </a:extLst>
            </p:cNvPr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B9A4CD1-2438-469D-9FE4-06FE32A474EC}"/>
                </a:ext>
              </a:extLst>
            </p:cNvPr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099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0F2FE202-2438-4C3A-8B30-BFC21246EB8F}"/>
              </a:ext>
            </a:extLst>
          </p:cNvPr>
          <p:cNvGrpSpPr/>
          <p:nvPr/>
        </p:nvGrpSpPr>
        <p:grpSpPr>
          <a:xfrm>
            <a:off x="4746498" y="3092911"/>
            <a:ext cx="3762375" cy="672178"/>
            <a:chOff x="5715000" y="1581359"/>
            <a:chExt cx="3762375" cy="67217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CD6B0B8-8C39-4CCA-BE94-E3855E3AFC11}"/>
                </a:ext>
              </a:extLst>
            </p:cNvPr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BEC3B221-DFEB-42FA-8DA8-B95ABA9B00C9}"/>
                  </a:ext>
                </a:extLst>
              </p:cNvPr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35475E4C-5162-4D86-B541-4F3D3E6C44D1}"/>
                  </a:ext>
                </a:extLst>
              </p:cNvPr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21207C8-BF10-4530-A49F-F35A1C606D05}"/>
                </a:ext>
              </a:extLst>
            </p:cNvPr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dockerfile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92546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8D9D4A6-64AC-40A1-8B14-1E1646F3F23D}"/>
              </a:ext>
            </a:extLst>
          </p:cNvPr>
          <p:cNvSpPr txBox="1"/>
          <p:nvPr/>
        </p:nvSpPr>
        <p:spPr>
          <a:xfrm>
            <a:off x="994610" y="1435768"/>
            <a:ext cx="5566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IaC, Infrastructure as Code      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02B83B-D1D5-41C3-AD14-13E59FDE2049}"/>
              </a:ext>
            </a:extLst>
          </p:cNvPr>
          <p:cNvSpPr txBox="1"/>
          <p:nvPr/>
        </p:nvSpPr>
        <p:spPr>
          <a:xfrm>
            <a:off x="994610" y="2161492"/>
            <a:ext cx="61641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docker build -t … -t … </a:t>
            </a:r>
            <a:r>
              <a:rPr lang="en-US" altLang="zh-CN" dirty="0">
                <a:solidFill>
                  <a:srgbClr val="FF0000"/>
                </a:solidFill>
              </a:rPr>
              <a:t>. (context)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2A93F69-F888-4A7E-9E9D-C2E592DE1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43" y="2665997"/>
            <a:ext cx="68865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262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08DA740-8A5B-4BC1-A5FF-CBBE97927EF3}"/>
              </a:ext>
            </a:extLst>
          </p:cNvPr>
          <p:cNvSpPr txBox="1"/>
          <p:nvPr/>
        </p:nvSpPr>
        <p:spPr>
          <a:xfrm>
            <a:off x="1331495" y="1767915"/>
            <a:ext cx="6096000" cy="1029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Docker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从基础设施文件</a:t>
            </a: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Dockerfile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自动构建</a:t>
            </a: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images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。</a:t>
            </a:r>
          </a:p>
          <a:p>
            <a:pPr algn="l">
              <a:lnSpc>
                <a:spcPct val="150000"/>
              </a:lnSpc>
            </a:pP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Dockerfile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是一个包含构建镜像所需的所有命令的有序的文本文件。</a:t>
            </a:r>
          </a:p>
          <a:p>
            <a:pPr algn="l">
              <a:lnSpc>
                <a:spcPct val="150000"/>
              </a:lnSpc>
            </a:pP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docker images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有多个只读</a:t>
            </a: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layer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组成，每个</a:t>
            </a: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layer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就是</a:t>
            </a:r>
            <a:r>
              <a:rPr lang="en-US" altLang="zh-CN" sz="1400" b="0" i="0" dirty="0">
                <a:effectLst/>
                <a:ea typeface="华文仿宋" panose="02010600040101010101" pitchFamily="2" charset="-122"/>
              </a:rPr>
              <a:t>Dockerfile</a:t>
            </a:r>
            <a:r>
              <a:rPr lang="zh-CN" altLang="en-US" sz="1400" b="0" i="0" dirty="0">
                <a:effectLst/>
                <a:ea typeface="华文仿宋" panose="02010600040101010101" pitchFamily="2" charset="-122"/>
              </a:rPr>
              <a:t>中的一个指令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15D061-29BD-4847-88CF-B7A034A2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95" y="3108586"/>
            <a:ext cx="7715250" cy="9525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A03CDC0-543B-4774-917D-08882D6FE634}"/>
              </a:ext>
            </a:extLst>
          </p:cNvPr>
          <p:cNvSpPr txBox="1"/>
          <p:nvPr/>
        </p:nvSpPr>
        <p:spPr>
          <a:xfrm>
            <a:off x="1275347" y="4153878"/>
            <a:ext cx="6096000" cy="4656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命令格式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039C9FC-59E4-48AE-B857-49E1A569E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495" y="4676891"/>
            <a:ext cx="2781300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74574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F2A8A0-145D-4BF2-A0E0-C22BE6040C89}"/>
              </a:ext>
            </a:extLst>
          </p:cNvPr>
          <p:cNvSpPr txBox="1"/>
          <p:nvPr/>
        </p:nvSpPr>
        <p:spPr>
          <a:xfrm>
            <a:off x="1359851" y="1336497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FROM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542AD5-69C2-436C-89D3-01C05670D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51" y="1897621"/>
            <a:ext cx="5705475" cy="1133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F2D8B4-4998-4A28-A680-DB9E21596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51" y="4281585"/>
            <a:ext cx="4581525" cy="8572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2995A69-C66A-4726-9911-F6141A3F36A4}"/>
              </a:ext>
            </a:extLst>
          </p:cNvPr>
          <p:cNvSpPr txBox="1"/>
          <p:nvPr/>
        </p:nvSpPr>
        <p:spPr>
          <a:xfrm>
            <a:off x="1359851" y="3758855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RUN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28B3A1-4AF0-4ADF-B0DF-F908EFB86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851" y="5278896"/>
            <a:ext cx="6363563" cy="7058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400" dirty="0">
                <a:ea typeface="华文仿宋" panose="02010600040101010101" pitchFamily="2" charset="-122"/>
              </a:rPr>
              <a:t>在新建layer上执行指定命令，将结构构建为新层，作为下一步骤的基础层</a:t>
            </a:r>
          </a:p>
          <a:p>
            <a:pPr>
              <a:lnSpc>
                <a:spcPct val="150000"/>
              </a:lnSpc>
            </a:pPr>
            <a:r>
              <a:rPr lang="zh-CN" altLang="zh-CN" sz="1400" dirty="0">
                <a:ea typeface="华文仿宋" panose="02010600040101010101" pitchFamily="2" charset="-122"/>
              </a:rPr>
              <a:t>默认情况会缓存当前的构建，--no-cache来取消缓存</a:t>
            </a:r>
          </a:p>
        </p:txBody>
      </p:sp>
    </p:spTree>
    <p:extLst>
      <p:ext uri="{BB962C8B-B14F-4D97-AF65-F5344CB8AC3E}">
        <p14:creationId xmlns:p14="http://schemas.microsoft.com/office/powerpoint/2010/main" val="391171496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F2A8A0-145D-4BF2-A0E0-C22BE6040C89}"/>
              </a:ext>
            </a:extLst>
          </p:cNvPr>
          <p:cNvSpPr txBox="1"/>
          <p:nvPr/>
        </p:nvSpPr>
        <p:spPr>
          <a:xfrm>
            <a:off x="1359851" y="1336497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CMD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2995A69-C66A-4726-9911-F6141A3F36A4}"/>
              </a:ext>
            </a:extLst>
          </p:cNvPr>
          <p:cNvSpPr txBox="1"/>
          <p:nvPr/>
        </p:nvSpPr>
        <p:spPr>
          <a:xfrm>
            <a:off x="1359851" y="3201291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EXPOSE</a:t>
            </a:r>
            <a:endParaRPr lang="zh-CN" alt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328B3A1-4AF0-4ADF-B0DF-F908EFB86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9851" y="4389936"/>
            <a:ext cx="6363563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ea typeface="华文仿宋" panose="02010600040101010101" pitchFamily="2" charset="-122"/>
              </a:rPr>
              <a:t>不实际发布端口，仅是一种声明</a:t>
            </a:r>
            <a:endParaRPr lang="zh-CN" altLang="zh-CN" sz="1400" dirty="0">
              <a:ea typeface="华文仿宋" panose="0201060004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4BB3B4-846A-41C0-B92A-8601E14CD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51" y="1874441"/>
            <a:ext cx="5114925" cy="117157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F568D7E-1825-4D1D-B764-7D56DDFCA6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51" y="3666870"/>
            <a:ext cx="2895600" cy="4857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C617DB8-EE8A-4CD4-8ACD-E6EF03A5CF3B}"/>
              </a:ext>
            </a:extLst>
          </p:cNvPr>
          <p:cNvSpPr txBox="1"/>
          <p:nvPr/>
        </p:nvSpPr>
        <p:spPr>
          <a:xfrm>
            <a:off x="1359851" y="5009896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ENV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6E91D9CB-5F10-4947-93BE-FA959DA65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9851" y="5410781"/>
            <a:ext cx="2562225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744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F2A8A0-145D-4BF2-A0E0-C22BE6040C89}"/>
              </a:ext>
            </a:extLst>
          </p:cNvPr>
          <p:cNvSpPr txBox="1"/>
          <p:nvPr/>
        </p:nvSpPr>
        <p:spPr>
          <a:xfrm>
            <a:off x="1359851" y="1336497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ADD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9502F-0635-40E3-9E98-E1B59285F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51" y="1822297"/>
            <a:ext cx="4943475" cy="6667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D73CF48-2BF7-45C9-AF04-A4919962FBF3}"/>
              </a:ext>
            </a:extLst>
          </p:cNvPr>
          <p:cNvSpPr txBox="1"/>
          <p:nvPr/>
        </p:nvSpPr>
        <p:spPr>
          <a:xfrm>
            <a:off x="1359851" y="2875872"/>
            <a:ext cx="8297496" cy="329263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ea typeface="华文仿宋" panose="02010600040101010101" pitchFamily="2" charset="-122"/>
              </a:defRPr>
            </a:lvl1pPr>
          </a:lstStyle>
          <a:p>
            <a:r>
              <a:rPr lang="en-US" altLang="zh-CN" b="1" dirty="0"/>
              <a:t>ADD</a:t>
            </a:r>
            <a:r>
              <a:rPr lang="zh-CN" altLang="en-US" b="1" dirty="0"/>
              <a:t>指令的使用原则：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r>
              <a:rPr lang="zh-CN" altLang="en-US" b="1" dirty="0"/>
              <a:t>必须再构建上下文路径中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如果</a:t>
            </a:r>
            <a:r>
              <a:rPr lang="en-US" altLang="zh-CN" b="1" dirty="0"/>
              <a:t>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r>
              <a:rPr lang="zh-CN" altLang="en-US" b="1" dirty="0"/>
              <a:t>是一个</a:t>
            </a:r>
            <a:r>
              <a:rPr lang="en-US" altLang="zh-CN" b="1" dirty="0"/>
              <a:t>URL</a:t>
            </a:r>
            <a:r>
              <a:rPr lang="zh-CN" altLang="en-US" b="1" dirty="0"/>
              <a:t>，并且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r>
              <a:rPr lang="zh-CN" altLang="en-US" b="1" dirty="0"/>
              <a:t>不以</a:t>
            </a:r>
            <a:r>
              <a:rPr lang="en-US" altLang="zh-CN" b="1" dirty="0"/>
              <a:t>'/'</a:t>
            </a:r>
            <a:r>
              <a:rPr lang="zh-CN" altLang="en-US" b="1" dirty="0"/>
              <a:t>结束，将从</a:t>
            </a:r>
            <a:r>
              <a:rPr lang="en-US" altLang="zh-CN" b="1" dirty="0" err="1"/>
              <a:t>src</a:t>
            </a:r>
            <a:r>
              <a:rPr lang="zh-CN" altLang="en-US" b="1" dirty="0"/>
              <a:t>下载一个文件</a:t>
            </a:r>
            <a:r>
              <a:rPr lang="en-US" altLang="zh-CN" b="1" dirty="0"/>
              <a:t>copy</a:t>
            </a:r>
            <a:r>
              <a:rPr lang="zh-CN" altLang="en-US" b="1" dirty="0"/>
              <a:t>到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如果</a:t>
            </a:r>
            <a:r>
              <a:rPr lang="en-US" altLang="zh-CN" b="1" dirty="0"/>
              <a:t>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r>
              <a:rPr lang="zh-CN" altLang="en-US" b="1" dirty="0"/>
              <a:t>是一个</a:t>
            </a:r>
            <a:r>
              <a:rPr lang="en-US" altLang="zh-CN" b="1" dirty="0"/>
              <a:t>URL</a:t>
            </a:r>
            <a:r>
              <a:rPr lang="zh-CN" altLang="en-US" b="1" dirty="0"/>
              <a:t>，并且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r>
              <a:rPr lang="zh-CN" altLang="en-US" b="1" dirty="0"/>
              <a:t>以</a:t>
            </a:r>
            <a:r>
              <a:rPr lang="en-US" altLang="zh-CN" b="1" dirty="0"/>
              <a:t>'/'</a:t>
            </a:r>
            <a:r>
              <a:rPr lang="zh-CN" altLang="en-US" b="1" dirty="0"/>
              <a:t>结束，将</a:t>
            </a:r>
            <a:r>
              <a:rPr lang="en-US" altLang="zh-CN" b="1" dirty="0" err="1"/>
              <a:t>src</a:t>
            </a:r>
            <a:r>
              <a:rPr lang="zh-CN" altLang="en-US" b="1" dirty="0"/>
              <a:t>下载一个文件</a:t>
            </a:r>
            <a:r>
              <a:rPr lang="en-US" altLang="zh-CN" b="1" dirty="0"/>
              <a:t>copy</a:t>
            </a:r>
            <a:r>
              <a:rPr lang="zh-CN" altLang="en-US" b="1" dirty="0"/>
              <a:t>为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&gt;/&lt;filename&gt;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r>
              <a:rPr lang="zh-CN" altLang="en-US" b="1" dirty="0"/>
              <a:t>是一个目录，拷贝将包含目录全部内容和元数据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可识别压缩归档文件将被解压为目录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其他格式文件</a:t>
            </a:r>
            <a:r>
              <a:rPr lang="en-US" altLang="zh-CN" b="1" dirty="0"/>
              <a:t>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&gt;, 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r>
              <a:rPr lang="zh-CN" altLang="en-US" b="1" dirty="0"/>
              <a:t>以</a:t>
            </a:r>
            <a:r>
              <a:rPr lang="en-US" altLang="zh-CN" b="1" dirty="0"/>
              <a:t>'/'</a:t>
            </a:r>
            <a:r>
              <a:rPr lang="zh-CN" altLang="en-US" b="1" dirty="0"/>
              <a:t>结尾，</a:t>
            </a:r>
            <a:r>
              <a:rPr lang="en-US" altLang="zh-CN" b="1" dirty="0"/>
              <a:t>ADD</a:t>
            </a:r>
            <a:r>
              <a:rPr lang="zh-CN" altLang="en-US" b="1" dirty="0"/>
              <a:t>执行结果为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&gt;/&lt;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endParaRPr lang="zh-CN" alt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多</a:t>
            </a:r>
            <a:r>
              <a:rPr lang="en-US" altLang="zh-CN" b="1" dirty="0"/>
              <a:t>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r>
              <a:rPr lang="zh-CN" altLang="en-US" b="1" dirty="0"/>
              <a:t>，则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r>
              <a:rPr lang="zh-CN" altLang="en-US" b="1" dirty="0"/>
              <a:t>必须为目录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如果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r>
              <a:rPr lang="zh-CN" altLang="en-US" b="1" dirty="0"/>
              <a:t>不以</a:t>
            </a:r>
            <a:r>
              <a:rPr lang="en-US" altLang="zh-CN" b="1" dirty="0"/>
              <a:t>'/', &lt;</a:t>
            </a:r>
            <a:r>
              <a:rPr lang="en-US" altLang="zh-CN" b="1" dirty="0" err="1"/>
              <a:t>src</a:t>
            </a:r>
            <a:r>
              <a:rPr lang="en-US" altLang="zh-CN" b="1" dirty="0"/>
              <a:t>&gt;</a:t>
            </a:r>
            <a:r>
              <a:rPr lang="zh-CN" altLang="en-US" b="1" dirty="0"/>
              <a:t>将被写入</a:t>
            </a: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&gt;(</a:t>
            </a:r>
            <a:r>
              <a:rPr lang="zh-CN" altLang="en-US" b="1" dirty="0"/>
              <a:t>视为文件</a:t>
            </a:r>
            <a:r>
              <a:rPr lang="en-US" altLang="zh-CN" b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/>
              <a:t>&lt;</a:t>
            </a:r>
            <a:r>
              <a:rPr lang="en-US" altLang="zh-CN" b="1" dirty="0" err="1"/>
              <a:t>dest</a:t>
            </a:r>
            <a:r>
              <a:rPr lang="en-US" altLang="zh-CN" b="1" dirty="0"/>
              <a:t>&gt;</a:t>
            </a:r>
            <a:r>
              <a:rPr lang="zh-CN" altLang="en-US" b="1" dirty="0"/>
              <a:t>不存在将会被创建</a:t>
            </a:r>
          </a:p>
        </p:txBody>
      </p:sp>
    </p:spTree>
    <p:extLst>
      <p:ext uri="{BB962C8B-B14F-4D97-AF65-F5344CB8AC3E}">
        <p14:creationId xmlns:p14="http://schemas.microsoft.com/office/powerpoint/2010/main" val="18775283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F2A8A0-145D-4BF2-A0E0-C22BE6040C89}"/>
              </a:ext>
            </a:extLst>
          </p:cNvPr>
          <p:cNvSpPr txBox="1"/>
          <p:nvPr/>
        </p:nvSpPr>
        <p:spPr>
          <a:xfrm>
            <a:off x="1359851" y="1336497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COPY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73CF48-2BF7-45C9-AF04-A4919962FBF3}"/>
              </a:ext>
            </a:extLst>
          </p:cNvPr>
          <p:cNvSpPr txBox="1"/>
          <p:nvPr/>
        </p:nvSpPr>
        <p:spPr>
          <a:xfrm>
            <a:off x="1359851" y="2556056"/>
            <a:ext cx="8297496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不支持解压缩功能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12B76-3B42-4C11-AAAB-BED942ECB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51" y="1823286"/>
            <a:ext cx="4819650" cy="6286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7A62D68-F126-44B2-B56A-72C14DF84201}"/>
              </a:ext>
            </a:extLst>
          </p:cNvPr>
          <p:cNvSpPr txBox="1"/>
          <p:nvPr/>
        </p:nvSpPr>
        <p:spPr>
          <a:xfrm>
            <a:off x="1359851" y="3392946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ENTRYPOINT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1EC00A-EDE0-4872-8C20-3F0997CCD4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51" y="3919276"/>
            <a:ext cx="4619625" cy="838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47D3044-0BF3-45F9-BC0C-6177AB069AB3}"/>
              </a:ext>
            </a:extLst>
          </p:cNvPr>
          <p:cNvSpPr txBox="1"/>
          <p:nvPr/>
        </p:nvSpPr>
        <p:spPr>
          <a:xfrm>
            <a:off x="1359851" y="5330457"/>
            <a:ext cx="6096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VOLUME</a:t>
            </a:r>
          </a:p>
        </p:txBody>
      </p:sp>
    </p:spTree>
    <p:extLst>
      <p:ext uri="{BB962C8B-B14F-4D97-AF65-F5344CB8AC3E}">
        <p14:creationId xmlns:p14="http://schemas.microsoft.com/office/powerpoint/2010/main" val="13781835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2F2A8A0-145D-4BF2-A0E0-C22BE6040C89}"/>
              </a:ext>
            </a:extLst>
          </p:cNvPr>
          <p:cNvSpPr txBox="1"/>
          <p:nvPr/>
        </p:nvSpPr>
        <p:spPr>
          <a:xfrm>
            <a:off x="1359851" y="1336497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USER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73CF48-2BF7-45C9-AF04-A4919962FBF3}"/>
              </a:ext>
            </a:extLst>
          </p:cNvPr>
          <p:cNvSpPr txBox="1"/>
          <p:nvPr/>
        </p:nvSpPr>
        <p:spPr>
          <a:xfrm>
            <a:off x="1359851" y="2628630"/>
            <a:ext cx="8297496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指定容器运行、</a:t>
            </a:r>
            <a:r>
              <a:rPr lang="en-US" altLang="zh-CN" dirty="0"/>
              <a:t>RUN</a:t>
            </a:r>
            <a:r>
              <a:rPr lang="zh-CN" altLang="en-US" dirty="0"/>
              <a:t>、</a:t>
            </a:r>
            <a:r>
              <a:rPr lang="en-US" altLang="zh-CN" dirty="0"/>
              <a:t>CMD</a:t>
            </a:r>
            <a:r>
              <a:rPr lang="zh-CN" altLang="en-US" dirty="0"/>
              <a:t>、</a:t>
            </a:r>
            <a:r>
              <a:rPr lang="en-US" altLang="zh-CN" dirty="0"/>
              <a:t>ENTRYPOINT</a:t>
            </a:r>
            <a:r>
              <a:rPr lang="zh-CN" altLang="en-US" dirty="0"/>
              <a:t>的属主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7A62D68-F126-44B2-B56A-72C14DF84201}"/>
              </a:ext>
            </a:extLst>
          </p:cNvPr>
          <p:cNvSpPr txBox="1"/>
          <p:nvPr/>
        </p:nvSpPr>
        <p:spPr>
          <a:xfrm>
            <a:off x="1359851" y="3392946"/>
            <a:ext cx="6096000" cy="3826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WORKDIR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47D3044-0BF3-45F9-BC0C-6177AB069AB3}"/>
              </a:ext>
            </a:extLst>
          </p:cNvPr>
          <p:cNvSpPr txBox="1"/>
          <p:nvPr/>
        </p:nvSpPr>
        <p:spPr>
          <a:xfrm>
            <a:off x="1359851" y="3775170"/>
            <a:ext cx="6096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指定工作目录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214C066-3D94-49CD-86B3-E403AFB8E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9851" y="1746431"/>
            <a:ext cx="3695700" cy="8096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73590B8-DB1E-433C-A1A3-E7996D16D7E3}"/>
              </a:ext>
            </a:extLst>
          </p:cNvPr>
          <p:cNvSpPr txBox="1"/>
          <p:nvPr/>
        </p:nvSpPr>
        <p:spPr>
          <a:xfrm>
            <a:off x="1359851" y="4488397"/>
            <a:ext cx="60960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en-US" altLang="zh-CN" dirty="0"/>
              <a:t>ARG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F36F31D-ADDB-4979-97DA-F2CA6F1AC1DE}"/>
              </a:ext>
            </a:extLst>
          </p:cNvPr>
          <p:cNvSpPr txBox="1"/>
          <p:nvPr/>
        </p:nvSpPr>
        <p:spPr>
          <a:xfrm>
            <a:off x="1359851" y="4812992"/>
            <a:ext cx="6096000" cy="3820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为</a:t>
            </a:r>
            <a:r>
              <a:rPr lang="en-US" altLang="zh-CN" dirty="0"/>
              <a:t>build</a:t>
            </a:r>
            <a:r>
              <a:rPr lang="zh-CN" altLang="en-US" dirty="0"/>
              <a:t>过程提供变量支持</a:t>
            </a:r>
            <a:endParaRPr lang="en-US" altLang="zh-CN" dirty="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29C682D9-D7F5-4D6C-8059-C2E952FDD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851" y="5277417"/>
            <a:ext cx="2752725" cy="45720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270E4BB-CEB7-4E4F-BA97-BDA5DA2D9CFB}"/>
              </a:ext>
            </a:extLst>
          </p:cNvPr>
          <p:cNvSpPr txBox="1"/>
          <p:nvPr/>
        </p:nvSpPr>
        <p:spPr>
          <a:xfrm>
            <a:off x="1359851" y="581695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/>
              <a:t>在</a:t>
            </a:r>
            <a:r>
              <a:rPr lang="en-US" altLang="zh-CN" dirty="0"/>
              <a:t>docker build</a:t>
            </a:r>
            <a:r>
              <a:rPr lang="zh-CN" altLang="en-US" dirty="0"/>
              <a:t>中可使用</a:t>
            </a:r>
            <a:r>
              <a:rPr lang="en-US" altLang="zh-CN" dirty="0"/>
              <a:t>--build-arg &lt;varname&gt;=&lt;value&gt;</a:t>
            </a:r>
            <a:r>
              <a:rPr lang="zh-CN" altLang="en-US" dirty="0"/>
              <a:t>，传递给</a:t>
            </a:r>
            <a:r>
              <a:rPr lang="en-US" altLang="zh-CN" dirty="0"/>
              <a:t>dockerfile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6695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309775" y="290688"/>
            <a:ext cx="489236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0" lang="zh-CN" altLang="en-US" sz="2400" b="1" i="0" u="none" strike="noStrike" kern="0" cap="none" spc="-15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0389" y="290687"/>
            <a:ext cx="3352200" cy="5224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cs typeface="+mn-ea"/>
                <a:sym typeface="+mn-lt"/>
              </a:rPr>
              <a:t>DOCKER ADVANCED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DE36822-08DF-4A6A-934B-7BC5EB4ED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6369" y="290687"/>
            <a:ext cx="1925856" cy="4903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40768E-C629-4A98-B7B1-2941A49272DC}"/>
              </a:ext>
            </a:extLst>
          </p:cNvPr>
          <p:cNvSpPr txBox="1"/>
          <p:nvPr/>
        </p:nvSpPr>
        <p:spPr>
          <a:xfrm>
            <a:off x="799011" y="1311260"/>
            <a:ext cx="5296989" cy="2967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 b="0" i="0">
                <a:effectLst/>
                <a:ea typeface="华文仿宋" panose="02010600040101010101" pitchFamily="2" charset="-122"/>
              </a:defRPr>
            </a:lvl1pPr>
          </a:lstStyle>
          <a:p>
            <a:r>
              <a:rPr lang="zh-CN" altLang="en-US" b="1" dirty="0"/>
              <a:t>最佳实践</a:t>
            </a:r>
            <a:endParaRPr lang="en-US" altLang="zh-CN" b="1" dirty="0"/>
          </a:p>
          <a:p>
            <a:pPr marL="342900" indent="-342900">
              <a:buAutoNum type="arabicPeriod"/>
            </a:pPr>
            <a:r>
              <a:rPr lang="zh-CN" altLang="en-US" dirty="0"/>
              <a:t>理解构建上下文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.</a:t>
            </a:r>
            <a:r>
              <a:rPr lang="en-US" altLang="zh-CN" dirty="0" err="1"/>
              <a:t>dockerignore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多阶段构建</a:t>
            </a:r>
            <a:endParaRPr lang="en-US" altLang="zh-CN" dirty="0"/>
          </a:p>
          <a:p>
            <a:r>
              <a:rPr lang="zh-CN" altLang="en-US" dirty="0"/>
              <a:t>多阶段构建可以在无需减少中间层的情况下，大幅降低</a:t>
            </a:r>
            <a:r>
              <a:rPr lang="en-US" altLang="zh-CN" dirty="0"/>
              <a:t>image</a:t>
            </a:r>
            <a:r>
              <a:rPr lang="zh-CN" altLang="en-US" dirty="0"/>
              <a:t>的最终大小。</a:t>
            </a:r>
          </a:p>
          <a:p>
            <a:r>
              <a:rPr lang="zh-CN" altLang="en-US" dirty="0"/>
              <a:t>控制</a:t>
            </a:r>
            <a:r>
              <a:rPr lang="en-US" altLang="zh-CN" dirty="0"/>
              <a:t>images</a:t>
            </a:r>
            <a:r>
              <a:rPr lang="zh-CN" altLang="en-US" dirty="0"/>
              <a:t>大小是镜像构建的一个重要挑战，每条指令在</a:t>
            </a:r>
            <a:r>
              <a:rPr lang="en-US" altLang="zh-CN" dirty="0"/>
              <a:t>image</a:t>
            </a:r>
            <a:r>
              <a:rPr lang="zh-CN" altLang="en-US" dirty="0"/>
              <a:t>中增加</a:t>
            </a:r>
            <a:r>
              <a:rPr lang="en-US" altLang="zh-CN" dirty="0"/>
              <a:t>layer</a:t>
            </a:r>
            <a:r>
              <a:rPr lang="zh-CN" altLang="en-US" dirty="0"/>
              <a:t>，你需要在构建下一个</a:t>
            </a:r>
            <a:r>
              <a:rPr lang="en-US" altLang="zh-CN" dirty="0"/>
              <a:t>layer</a:t>
            </a:r>
            <a:r>
              <a:rPr lang="zh-CN" altLang="en-US" dirty="0"/>
              <a:t>前，清理所有不相关的层级结构。这还涉及到很多</a:t>
            </a:r>
            <a:r>
              <a:rPr lang="en-US" altLang="zh-CN" dirty="0"/>
              <a:t>shell</a:t>
            </a:r>
            <a:r>
              <a:rPr lang="zh-CN" altLang="en-US" dirty="0"/>
              <a:t>相关的技巧，来实现控制目标。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A20717-7303-4728-81AD-9749CB4FA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5334" y="1402933"/>
            <a:ext cx="5235111" cy="503797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95B67D4-63BC-46F8-BF43-695846C92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61" y="4369218"/>
            <a:ext cx="5844865" cy="207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53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Name&quot;:&quot;正常&quot;,&quot;HeaderHeight&quot;:15.0,&quot;TopMargin&quot;:0.0,&quot;FooterHeight&quot;:9.0,&quot;BottomMargin&quot;:0.0,&quot;SideMargin&quot;:5.5,&quot;IntervalMargin&quot;:1.5,&quot;Id&quot;:&quot;GuidesStyle_Normal&quot;,&quot;SettingType&quot;:&quot;System&quot;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4"/>
  <p:tag name="KSO_WM_UNIT_ID" val="diagram160145_4*l_i*1_4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1"/>
  <p:tag name="KSO_WM_UNIT_ID" val="diagram160145_4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1_1"/>
  <p:tag name="KSO_WM_UNIT_ID" val="diagram160145_4*l_h_f*1_1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2"/>
  <p:tag name="KSO_WM_UNIT_ID" val="diagram160145_4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4580_5*m_h_f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5_4*i*0"/>
  <p:tag name="KSO_WM_TEMPLATE_CATEGORY" val="diagram"/>
  <p:tag name="KSO_WM_TEMPLATE_INDEX" val="160145"/>
  <p:tag name="KSO_WM_UNIT_INDEX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4580_5*m_h_f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4580_5*m_h_f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4580_5*m_h_i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4580_5*m_h_i*1_2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4580_5*m_h_f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4580_5*m_h_i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4580_5*m_h_i*1_4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4580_5*m_h_f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5_4*i*7"/>
  <p:tag name="KSO_WM_TEMPLATE_CATEGORY" val="diagram"/>
  <p:tag name="KSO_WM_TEMPLATE_INDEX" val="160145"/>
  <p:tag name="KSO_WM_UNIT_INDEX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4580_5*m_h_i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4580_5*m_h_i*1_6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4580_5*m_h_f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10,&quot;width&quot;:1408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145_4*i*14"/>
  <p:tag name="KSO_WM_TEMPLATE_CATEGORY" val="diagram"/>
  <p:tag name="KSO_WM_TEMPLATE_INDEX" val="160145"/>
  <p:tag name="KSO_WM_UNIT_INDEX" val="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5"/>
  <p:tag name="KSO_WM_UNIT_ID" val="diagram160145_4*l_i*1_5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3_1"/>
  <p:tag name="KSO_WM_UNIT_ID" val="diagram160145_4*l_h_f*1_3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6"/>
  <p:tag name="KSO_WM_UNIT_ID" val="diagram160145_4*l_i*1_6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3"/>
  <p:tag name="KSO_WM_UNIT_ID" val="diagram160145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2_1"/>
  <p:tag name="KSO_WM_UNIT_ID" val="diagram160145_4*l_h_f*1_2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ED6D00"/>
      </a:accent1>
      <a:accent2>
        <a:srgbClr val="FCBC1F"/>
      </a:accent2>
      <a:accent3>
        <a:srgbClr val="6489D0"/>
      </a:accent3>
      <a:accent4>
        <a:srgbClr val="747474"/>
      </a:accent4>
      <a:accent5>
        <a:srgbClr val="979797"/>
      </a:accent5>
      <a:accent6>
        <a:srgbClr val="B9B9B9"/>
      </a:accent6>
      <a:hlink>
        <a:srgbClr val="046DA3"/>
      </a:hlink>
      <a:folHlink>
        <a:srgbClr val="BFBFBF"/>
      </a:folHlink>
    </a:clrScheme>
    <a:fontScheme name="nuujs05d">
      <a:majorFont>
        <a:latin typeface="Arial"/>
        <a:ea typeface="Microsoft Tai Le"/>
        <a:cs typeface=""/>
      </a:majorFont>
      <a:minorFont>
        <a:latin typeface="Arial"/>
        <a:ea typeface="Microsoft Tai L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ED6D00"/>
    </a:accent1>
    <a:accent2>
      <a:srgbClr val="FCBC1F"/>
    </a:accent2>
    <a:accent3>
      <a:srgbClr val="6489D0"/>
    </a:accent3>
    <a:accent4>
      <a:srgbClr val="747474"/>
    </a:accent4>
    <a:accent5>
      <a:srgbClr val="979797"/>
    </a:accent5>
    <a:accent6>
      <a:srgbClr val="B9B9B9"/>
    </a:accent6>
    <a:hlink>
      <a:srgbClr val="046DA3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810</TotalTime>
  <Words>5241</Words>
  <Application>Microsoft Office PowerPoint</Application>
  <PresentationFormat>宽屏</PresentationFormat>
  <Paragraphs>1300</Paragraphs>
  <Slides>117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117</vt:i4>
      </vt:variant>
    </vt:vector>
  </HeadingPairs>
  <TitlesOfParts>
    <vt:vector size="128" baseType="lpstr">
      <vt:lpstr>方正大黑体_GBK</vt:lpstr>
      <vt:lpstr>方正兰亭黑简体</vt:lpstr>
      <vt:lpstr>华文仿宋</vt:lpstr>
      <vt:lpstr>宋体</vt:lpstr>
      <vt:lpstr>微软雅黑</vt:lpstr>
      <vt:lpstr>Arial</vt:lpstr>
      <vt:lpstr>BankGothic Md BT</vt:lpstr>
      <vt:lpstr>Tahoma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刘智</cp:lastModifiedBy>
  <cp:revision>51</cp:revision>
  <dcterms:created xsi:type="dcterms:W3CDTF">2019-07-17T07:19:00Z</dcterms:created>
  <dcterms:modified xsi:type="dcterms:W3CDTF">2022-01-20T03:45:55Z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2052-11.1.0.11115</vt:lpwstr>
  </property>
  <property fmtid="{D5CDD505-2E9C-101B-9397-08002B2CF9AE}" pid="3" name="KSOTemplateUUID">
    <vt:lpwstr>v1.0_mb_KNA1LtSxagM0NRpwxFC4zA==</vt:lpwstr>
  </property>
  <property fmtid="{D5CDD505-2E9C-101B-9397-08002B2CF9AE}" pid="4" name="ICV">
    <vt:lpwstr>F691A633305E4C03A2789503AD9FCDAC</vt:lpwstr>
  </property>
</Properties>
</file>